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1"/>
  </p:sldMasterIdLst>
  <p:sldIdLst>
    <p:sldId id="256" r:id="rId2"/>
    <p:sldId id="265" r:id="rId3"/>
    <p:sldId id="261" r:id="rId4"/>
    <p:sldId id="298" r:id="rId5"/>
    <p:sldId id="299" r:id="rId6"/>
    <p:sldId id="308" r:id="rId7"/>
    <p:sldId id="300" r:id="rId8"/>
    <p:sldId id="304" r:id="rId9"/>
    <p:sldId id="305" r:id="rId10"/>
    <p:sldId id="307" r:id="rId11"/>
    <p:sldId id="306" r:id="rId12"/>
    <p:sldId id="301" r:id="rId13"/>
    <p:sldId id="29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792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50F3-B65C-FB40-8150-6ED0426E3F5C}" type="datetimeFigureOut">
              <a:rPr lang="en-US" smtClean="0"/>
              <a:t>4/9/18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D467-2036-B747-949F-3D2EE59314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302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50F3-B65C-FB40-8150-6ED0426E3F5C}" type="datetimeFigureOut">
              <a:rPr lang="en-US" smtClean="0"/>
              <a:t>4/9/18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D467-2036-B747-949F-3D2EE59314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20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50F3-B65C-FB40-8150-6ED0426E3F5C}" type="datetimeFigureOut">
              <a:rPr lang="en-US" smtClean="0"/>
              <a:t>4/9/18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D467-2036-B747-949F-3D2EE59314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0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50F3-B65C-FB40-8150-6ED0426E3F5C}" type="datetimeFigureOut">
              <a:rPr lang="en-US" smtClean="0"/>
              <a:t>4/9/18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D467-2036-B747-949F-3D2EE59314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990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50F3-B65C-FB40-8150-6ED0426E3F5C}" type="datetimeFigureOut">
              <a:rPr lang="en-US" smtClean="0"/>
              <a:t>4/9/18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D467-2036-B747-949F-3D2EE59314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21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50F3-B65C-FB40-8150-6ED0426E3F5C}" type="datetimeFigureOut">
              <a:rPr lang="en-US" smtClean="0"/>
              <a:t>4/9/18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D467-2036-B747-949F-3D2EE59314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439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50F3-B65C-FB40-8150-6ED0426E3F5C}" type="datetimeFigureOut">
              <a:rPr lang="en-US" smtClean="0"/>
              <a:t>4/9/18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D467-2036-B747-949F-3D2EE59314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422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50F3-B65C-FB40-8150-6ED0426E3F5C}" type="datetimeFigureOut">
              <a:rPr lang="en-US" smtClean="0"/>
              <a:t>4/9/18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D467-2036-B747-949F-3D2EE59314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001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50F3-B65C-FB40-8150-6ED0426E3F5C}" type="datetimeFigureOut">
              <a:rPr lang="en-US" smtClean="0"/>
              <a:t>4/9/18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D467-2036-B747-949F-3D2EE59314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59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50F3-B65C-FB40-8150-6ED0426E3F5C}" type="datetimeFigureOut">
              <a:rPr lang="en-US" smtClean="0"/>
              <a:t>4/9/18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D467-2036-B747-949F-3D2EE59314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27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50F3-B65C-FB40-8150-6ED0426E3F5C}" type="datetimeFigureOut">
              <a:rPr lang="en-US" smtClean="0"/>
              <a:t>4/9/18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D467-2036-B747-949F-3D2EE59314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75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B50F3-B65C-FB40-8150-6ED0426E3F5C}" type="datetimeFigureOut">
              <a:rPr lang="en-US" smtClean="0"/>
              <a:t>4/9/18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0D467-2036-B747-949F-3D2EE59314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8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75569"/>
            <a:ext cx="9144000" cy="1470025"/>
          </a:xfrm>
        </p:spPr>
        <p:txBody>
          <a:bodyPr>
            <a:noAutofit/>
          </a:bodyPr>
          <a:lstStyle/>
          <a:p>
            <a:r>
              <a:rPr lang="en-US" sz="4400" dirty="0" smtClean="0"/>
              <a:t>Southern MN STEM Leadership Symposium, 2018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05202"/>
            <a:ext cx="6400800" cy="219216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Thomas Meagher, PhD</a:t>
            </a:r>
          </a:p>
          <a:p>
            <a:r>
              <a:rPr lang="en-US" dirty="0" smtClean="0"/>
              <a:t>District STEM Education Coordinator</a:t>
            </a:r>
          </a:p>
          <a:p>
            <a:r>
              <a:rPr lang="en-US" dirty="0" smtClean="0"/>
              <a:t>Owatonna Public Schools</a:t>
            </a:r>
          </a:p>
          <a:p>
            <a:r>
              <a:rPr lang="en-US" dirty="0" smtClean="0"/>
              <a:t>Owatonna, MN,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126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 now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Support for teaching and learning continued:</a:t>
            </a:r>
          </a:p>
          <a:p>
            <a:pPr lvl="1"/>
            <a:r>
              <a:rPr lang="en-US" dirty="0" smtClean="0"/>
              <a:t>Provide support for instruction through integration sub</a:t>
            </a:r>
            <a:r>
              <a:rPr lang="en-US" dirty="0"/>
              <a:t>-</a:t>
            </a:r>
            <a:r>
              <a:rPr lang="en-US" dirty="0" smtClean="0"/>
              <a:t>out days and common prep time for grade level teacher teams.</a:t>
            </a:r>
          </a:p>
          <a:p>
            <a:pPr lvl="1"/>
            <a:r>
              <a:rPr lang="en-US" dirty="0" smtClean="0"/>
              <a:t>Provide continuous PD for both new and veteran teachers.</a:t>
            </a:r>
          </a:p>
          <a:p>
            <a:r>
              <a:rPr lang="en-US" dirty="0" smtClean="0"/>
              <a:t>Proving student enrichment:</a:t>
            </a:r>
          </a:p>
          <a:p>
            <a:pPr lvl="1"/>
            <a:r>
              <a:rPr lang="en-US" dirty="0" smtClean="0"/>
              <a:t>STEM-based extra curricular clubs, activities or competitions</a:t>
            </a:r>
          </a:p>
          <a:p>
            <a:pPr lvl="1"/>
            <a:r>
              <a:rPr lang="en-US" dirty="0" smtClean="0"/>
              <a:t>Community based mentorship in STEM extracurricular activities.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47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5115"/>
          </a:xfrm>
        </p:spPr>
        <p:txBody>
          <a:bodyPr/>
          <a:lstStyle/>
          <a:p>
            <a:r>
              <a:rPr lang="en-US" dirty="0" smtClean="0"/>
              <a:t>Where we want to go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5115"/>
            <a:ext cx="9144000" cy="593288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Development of shared vision and mission for STEM teaching and learning.</a:t>
            </a:r>
          </a:p>
          <a:p>
            <a:pPr lvl="1"/>
            <a:r>
              <a:rPr lang="en-US" dirty="0" smtClean="0"/>
              <a:t>Creating shared vision/mission or belief statements school wide</a:t>
            </a:r>
          </a:p>
          <a:p>
            <a:pPr lvl="1"/>
            <a:r>
              <a:rPr lang="en-US" dirty="0" smtClean="0"/>
              <a:t>Create a culture of STEM teaching and learning as a teaching philosophy among faculty</a:t>
            </a:r>
          </a:p>
          <a:p>
            <a:pPr lvl="1"/>
            <a:r>
              <a:rPr lang="en-US" dirty="0" smtClean="0"/>
              <a:t>Bring STEM as a philosophy of instruction and method of understanding the world within which we live.</a:t>
            </a:r>
          </a:p>
          <a:p>
            <a:r>
              <a:rPr lang="en-US" dirty="0" smtClean="0"/>
              <a:t>Working to reduce the constraints of current challenges.</a:t>
            </a:r>
          </a:p>
          <a:p>
            <a:pPr lvl="1"/>
            <a:r>
              <a:rPr lang="en-US" dirty="0" smtClean="0"/>
              <a:t>Financial resources to provide time for collaboration, creativity &amp; professional development.</a:t>
            </a:r>
          </a:p>
          <a:p>
            <a:pPr lvl="1"/>
            <a:r>
              <a:rPr lang="en-US" dirty="0" smtClean="0"/>
              <a:t>School schedules that provide time for student choice and teacher voice in lesson plan design.</a:t>
            </a:r>
          </a:p>
          <a:p>
            <a:r>
              <a:rPr lang="en-US" dirty="0" smtClean="0"/>
              <a:t>Building the capacity of STEM school &amp; school districts</a:t>
            </a:r>
          </a:p>
          <a:p>
            <a:pPr lvl="1"/>
            <a:r>
              <a:rPr lang="en-US" dirty="0" smtClean="0"/>
              <a:t>Create a shared resource hub for schools/teachers/students</a:t>
            </a:r>
          </a:p>
          <a:p>
            <a:pPr lvl="1"/>
            <a:r>
              <a:rPr lang="en-US" dirty="0" smtClean="0"/>
              <a:t>Build shared vision of STEM teaching and learning among like schools and districts</a:t>
            </a:r>
          </a:p>
          <a:p>
            <a:pPr lvl="1"/>
            <a:r>
              <a:rPr lang="en-US" dirty="0" smtClean="0"/>
              <a:t>Have annual events to bring like minded schools and districts together to share new ideas in STEM education</a:t>
            </a:r>
          </a:p>
          <a:p>
            <a:pPr lvl="1"/>
            <a:r>
              <a:rPr lang="en-US" dirty="0" smtClean="0"/>
              <a:t>Build partnerships &amp; communication across P-20 STEM education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650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5993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9081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Sharing ideas and resources</a:t>
            </a:r>
          </a:p>
          <a:p>
            <a:r>
              <a:rPr lang="en-US" dirty="0" smtClean="0"/>
              <a:t>Development of a central hub to build a consortium</a:t>
            </a:r>
          </a:p>
          <a:p>
            <a:r>
              <a:rPr lang="en-US" dirty="0" smtClean="0"/>
              <a:t>Sharing curriculum, instructional strategies and collaborating on new ideas</a:t>
            </a:r>
          </a:p>
          <a:p>
            <a:r>
              <a:rPr lang="en-US" dirty="0" smtClean="0"/>
              <a:t>Annual meeting to share results and celebrate advancement of STEM teaching &amp; learning</a:t>
            </a:r>
          </a:p>
          <a:p>
            <a:r>
              <a:rPr lang="en-US" dirty="0" smtClean="0"/>
              <a:t>SoMN STEM Consortium: </a:t>
            </a:r>
            <a:r>
              <a:rPr lang="en-US" b="1" dirty="0" smtClean="0"/>
              <a:t>https</a:t>
            </a:r>
            <a:r>
              <a:rPr lang="en-US" b="1" dirty="0"/>
              <a:t>://somnss.weebly.com/</a:t>
            </a: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7362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5385"/>
            <a:ext cx="9143999" cy="4852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714807"/>
            <a:ext cx="8042276" cy="133695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1F497D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Palatino"/>
                <a:cs typeface="Palatino"/>
              </a:rPr>
              <a:t>Questions?</a:t>
            </a:r>
            <a:endParaRPr lang="en-US" dirty="0">
              <a:solidFill>
                <a:srgbClr val="1F497D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854307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78719"/>
            <a:ext cx="9144000" cy="183001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STEM is about engaging </a:t>
            </a:r>
            <a:r>
              <a:rPr lang="en-US" sz="4000" dirty="0"/>
              <a:t>students in interdisciplinary</a:t>
            </a:r>
            <a:r>
              <a:rPr lang="en-US" sz="4000" dirty="0" smtClean="0"/>
              <a:t>, problem </a:t>
            </a:r>
            <a:r>
              <a:rPr lang="en-US" sz="4000" dirty="0"/>
              <a:t>solving.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868" y="2212776"/>
            <a:ext cx="8642484" cy="4149211"/>
          </a:xfrm>
        </p:spPr>
        <p:txBody>
          <a:bodyPr>
            <a:normAutofit/>
          </a:bodyPr>
          <a:lstStyle/>
          <a:p>
            <a:r>
              <a:rPr lang="en-US" sz="2800" b="1" dirty="0"/>
              <a:t>Raising questions, </a:t>
            </a:r>
          </a:p>
          <a:p>
            <a:r>
              <a:rPr lang="en-US" sz="2800" b="1" dirty="0"/>
              <a:t>Searching for answers</a:t>
            </a:r>
            <a:r>
              <a:rPr lang="en-US" sz="2800" b="1" dirty="0" smtClean="0"/>
              <a:t>,</a:t>
            </a:r>
          </a:p>
          <a:p>
            <a:r>
              <a:rPr lang="en-US" sz="2800" b="1" dirty="0" smtClean="0"/>
              <a:t>Working in teams,</a:t>
            </a:r>
            <a:endParaRPr lang="en-US" sz="2800" b="1" dirty="0"/>
          </a:p>
          <a:p>
            <a:r>
              <a:rPr lang="en-US" sz="2800" b="1" dirty="0"/>
              <a:t>Arguing from evidence, </a:t>
            </a:r>
          </a:p>
          <a:p>
            <a:r>
              <a:rPr lang="en-US" sz="2800" b="1" dirty="0"/>
              <a:t>Creating </a:t>
            </a:r>
            <a:r>
              <a:rPr lang="en-US" sz="2800" b="1" dirty="0" smtClean="0"/>
              <a:t>solutions,</a:t>
            </a:r>
          </a:p>
          <a:p>
            <a:r>
              <a:rPr lang="en-US" sz="2800" b="1" dirty="0" smtClean="0"/>
              <a:t>Building connections with real world learning</a:t>
            </a:r>
          </a:p>
          <a:p>
            <a:r>
              <a:rPr lang="en-US" sz="2800" b="1" dirty="0"/>
              <a:t>I</a:t>
            </a:r>
            <a:r>
              <a:rPr lang="en-US" sz="2800" b="1" dirty="0" smtClean="0"/>
              <a:t>ndoor </a:t>
            </a:r>
            <a:r>
              <a:rPr lang="en-US" sz="2800" b="1" dirty="0"/>
              <a:t>and </a:t>
            </a:r>
            <a:r>
              <a:rPr lang="en-US" sz="2800" b="1" dirty="0" smtClean="0"/>
              <a:t>outdoor shared common experiences.</a:t>
            </a:r>
            <a:endParaRPr lang="en-US" sz="2800" b="1" dirty="0"/>
          </a:p>
        </p:txBody>
      </p:sp>
      <p:pic>
        <p:nvPicPr>
          <p:cNvPr id="5" name="Picture 4" descr="Screen Shot 2014-10-21 at 1.42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679" y="2212776"/>
            <a:ext cx="4283321" cy="2399610"/>
          </a:xfrm>
          <a:prstGeom prst="rect">
            <a:avLst/>
          </a:prstGeom>
          <a:effectLst>
            <a:outerShdw blurRad="50800" dist="38100" dir="102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6378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106" y="74099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sz="4200" b="1" dirty="0" smtClean="0"/>
              <a:t>The STEM/STEAM Acronym</a:t>
            </a:r>
            <a:endParaRPr lang="en-US" sz="4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3514"/>
            <a:ext cx="9144000" cy="467573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000" b="1" dirty="0" smtClean="0"/>
              <a:t>Reexamining STEM in the light of how effective teaching and learning occurs.</a:t>
            </a:r>
          </a:p>
          <a:p>
            <a:r>
              <a:rPr lang="en-US" sz="3900" b="1" u="sng" dirty="0" smtClean="0"/>
              <a:t>S</a:t>
            </a:r>
            <a:r>
              <a:rPr lang="en-US" b="1" dirty="0" smtClean="0"/>
              <a:t>cientific thinking, questioning and investigating: observing and collecting data/evidence</a:t>
            </a:r>
          </a:p>
          <a:p>
            <a:r>
              <a:rPr lang="en-US" sz="3900" b="1" u="sng" dirty="0" smtClean="0"/>
              <a:t>T</a:t>
            </a:r>
            <a:r>
              <a:rPr lang="en-US" b="1" dirty="0" smtClean="0"/>
              <a:t>echnology use and creation to solve problems and learn skills</a:t>
            </a:r>
          </a:p>
          <a:p>
            <a:r>
              <a:rPr lang="en-US" sz="3900" b="1" u="sng" dirty="0" smtClean="0"/>
              <a:t>E</a:t>
            </a:r>
            <a:r>
              <a:rPr lang="en-US" b="1" dirty="0" smtClean="0"/>
              <a:t>ngineering design and problem solving </a:t>
            </a:r>
          </a:p>
          <a:p>
            <a:r>
              <a:rPr lang="en-US" sz="3900" b="1" u="sng" dirty="0" smtClean="0"/>
              <a:t>A</a:t>
            </a:r>
            <a:r>
              <a:rPr lang="en-US" b="1" dirty="0" smtClean="0"/>
              <a:t>rt </a:t>
            </a:r>
            <a:r>
              <a:rPr lang="en-US" b="1" dirty="0"/>
              <a:t>is the application of human creativity and imagination</a:t>
            </a:r>
            <a:r>
              <a:rPr lang="en-US" b="1" dirty="0" smtClean="0"/>
              <a:t>.</a:t>
            </a:r>
          </a:p>
          <a:p>
            <a:r>
              <a:rPr lang="en-US" sz="3900" b="1" u="sng" dirty="0" smtClean="0"/>
              <a:t>M</a:t>
            </a:r>
            <a:r>
              <a:rPr lang="en-US" b="1" dirty="0" smtClean="0"/>
              <a:t>athematical computation, data </a:t>
            </a:r>
            <a:r>
              <a:rPr lang="en-US" b="1" dirty="0"/>
              <a:t>&amp; pattern </a:t>
            </a:r>
            <a:r>
              <a:rPr lang="en-US" b="1" dirty="0" smtClean="0"/>
              <a:t>analysis, </a:t>
            </a:r>
            <a:r>
              <a:rPr lang="en-US" b="1" dirty="0"/>
              <a:t>and </a:t>
            </a:r>
            <a:r>
              <a:rPr lang="en-US" b="1" dirty="0" smtClean="0"/>
              <a:t>interpretation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4900" b="1" i="1" dirty="0" smtClean="0"/>
              <a:t>	STEM </a:t>
            </a:r>
            <a:r>
              <a:rPr lang="en-US" sz="4900" b="1" i="1" dirty="0" smtClean="0"/>
              <a:t>is not what we teach, </a:t>
            </a:r>
          </a:p>
          <a:p>
            <a:pPr marL="0" indent="0">
              <a:buNone/>
            </a:pPr>
            <a:r>
              <a:rPr lang="en-US" sz="4900" b="1" i="1" dirty="0" smtClean="0"/>
              <a:t>	it’s </a:t>
            </a:r>
            <a:r>
              <a:rPr lang="en-US" sz="4900" b="1" i="1" u="sng" dirty="0" smtClean="0"/>
              <a:t>HOW</a:t>
            </a:r>
            <a:r>
              <a:rPr lang="en-US" sz="4900" b="1" i="1" dirty="0" smtClean="0"/>
              <a:t> we teach. </a:t>
            </a:r>
          </a:p>
          <a:p>
            <a:pPr marL="0" indent="0">
              <a:buNone/>
            </a:pPr>
            <a:endParaRPr lang="en-US" sz="34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002" y="4611350"/>
            <a:ext cx="2827998" cy="2089979"/>
          </a:xfrm>
          <a:prstGeom prst="rect">
            <a:avLst/>
          </a:prstGeom>
          <a:effectLst>
            <a:outerShdw blurRad="50800" dist="38100" dir="1158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1891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27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136" y="4421482"/>
            <a:ext cx="4675864" cy="2436518"/>
          </a:xfrm>
          <a:prstGeom prst="rect">
            <a:avLst/>
          </a:prstGeom>
          <a:effectLst>
            <a:outerShdw blurRad="50800" dist="38100" dir="1284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dirty="0" smtClean="0"/>
              <a:t>Participants in first annual STEM Leaders Symposium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smtClean="0"/>
              <a:t>Attendees included superintendents, curriculum directors, principals, coordinators and instructional coaches and post-secondary faculty from the following:</a:t>
            </a:r>
          </a:p>
          <a:p>
            <a:r>
              <a:rPr lang="en-US" dirty="0" smtClean="0"/>
              <a:t>Apple </a:t>
            </a:r>
            <a:r>
              <a:rPr lang="en-US" dirty="0"/>
              <a:t>Valley: Valley Middle STEM School</a:t>
            </a:r>
          </a:p>
          <a:p>
            <a:r>
              <a:rPr lang="en-US" dirty="0" smtClean="0"/>
              <a:t>Austin</a:t>
            </a:r>
            <a:r>
              <a:rPr lang="en-US" dirty="0"/>
              <a:t>: Holton Intermediate STEM School</a:t>
            </a:r>
          </a:p>
          <a:p>
            <a:r>
              <a:rPr lang="en-US" dirty="0" smtClean="0"/>
              <a:t>Faribault</a:t>
            </a:r>
            <a:r>
              <a:rPr lang="en-US" dirty="0"/>
              <a:t>-Cannon River STEM</a:t>
            </a:r>
          </a:p>
          <a:p>
            <a:r>
              <a:rPr lang="en-US" dirty="0" smtClean="0"/>
              <a:t>LeSueur</a:t>
            </a:r>
            <a:r>
              <a:rPr lang="en-US" dirty="0"/>
              <a:t>-</a:t>
            </a:r>
            <a:r>
              <a:rPr lang="en-US" dirty="0" smtClean="0"/>
              <a:t>Henderson: Hilltop Elementary</a:t>
            </a:r>
            <a:endParaRPr lang="en-US" dirty="0"/>
          </a:p>
          <a:p>
            <a:r>
              <a:rPr lang="en-US" dirty="0"/>
              <a:t>Minnesota State </a:t>
            </a:r>
            <a:r>
              <a:rPr lang="en-US" dirty="0" smtClean="0"/>
              <a:t>University- </a:t>
            </a:r>
            <a:r>
              <a:rPr lang="en-US" dirty="0"/>
              <a:t>Mankato: elementary and secondary science education faculty</a:t>
            </a:r>
          </a:p>
          <a:p>
            <a:r>
              <a:rPr lang="en-US" dirty="0" smtClean="0"/>
              <a:t>West St. Paul, Mendota Heights &amp; Egan: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Pilot </a:t>
            </a:r>
            <a:r>
              <a:rPr lang="en-US" dirty="0" smtClean="0"/>
              <a:t>Knob Environmental School</a:t>
            </a:r>
          </a:p>
          <a:p>
            <a:pPr lvl="1"/>
            <a:r>
              <a:rPr lang="en-US" dirty="0" smtClean="0"/>
              <a:t>Heritage ESTEM Middle School</a:t>
            </a:r>
            <a:endParaRPr lang="en-US" dirty="0"/>
          </a:p>
          <a:p>
            <a:r>
              <a:rPr lang="en-US" dirty="0"/>
              <a:t>Owatonna</a:t>
            </a:r>
          </a:p>
          <a:p>
            <a:pPr lvl="1"/>
            <a:r>
              <a:rPr lang="en-US" dirty="0"/>
              <a:t>McKinley STEAM School K-5</a:t>
            </a:r>
          </a:p>
          <a:p>
            <a:pPr lvl="1"/>
            <a:r>
              <a:rPr lang="en-US" dirty="0"/>
              <a:t>Owatonna Middle ESTEM School</a:t>
            </a:r>
          </a:p>
          <a:p>
            <a:r>
              <a:rPr lang="en-US" dirty="0" smtClean="0"/>
              <a:t>Richfield</a:t>
            </a:r>
            <a:r>
              <a:rPr lang="en-US" dirty="0"/>
              <a:t>: STEM School </a:t>
            </a:r>
          </a:p>
        </p:txBody>
      </p:sp>
    </p:spTree>
    <p:extLst>
      <p:ext uri="{BB962C8B-B14F-4D97-AF65-F5344CB8AC3E}">
        <p14:creationId xmlns:p14="http://schemas.microsoft.com/office/powerpoint/2010/main" val="3264571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&amp; 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3999" cy="504808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An opportunity for STEM education leaders to share ideas, insights and network.</a:t>
            </a:r>
            <a:endParaRPr lang="en-US" b="1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b="1" dirty="0" smtClean="0"/>
              <a:t>Where </a:t>
            </a:r>
            <a:r>
              <a:rPr lang="en-US" sz="2400" b="1" dirty="0"/>
              <a:t>has </a:t>
            </a:r>
            <a:r>
              <a:rPr lang="en-US" sz="2400" b="1" dirty="0" smtClean="0"/>
              <a:t>your </a:t>
            </a:r>
            <a:r>
              <a:rPr lang="en-US" sz="2400" b="1" dirty="0"/>
              <a:t>team been? </a:t>
            </a:r>
            <a:endParaRPr lang="en-US" sz="2400" b="1" dirty="0" smtClean="0"/>
          </a:p>
          <a:p>
            <a:pPr marL="742950" lvl="2" indent="-342900"/>
            <a:r>
              <a:rPr lang="en-US" dirty="0" smtClean="0"/>
              <a:t>What </a:t>
            </a:r>
            <a:r>
              <a:rPr lang="en-US" dirty="0"/>
              <a:t>learning and STEM/STEAM </a:t>
            </a:r>
            <a:r>
              <a:rPr lang="en-US" dirty="0" smtClean="0"/>
              <a:t>programming				               </a:t>
            </a:r>
            <a:r>
              <a:rPr lang="en-US" dirty="0"/>
              <a:t>has </a:t>
            </a:r>
            <a:r>
              <a:rPr lang="en-US" dirty="0" smtClean="0"/>
              <a:t>has your team already begun? </a:t>
            </a:r>
            <a:endParaRPr lang="en-US" b="1" dirty="0" smtClean="0"/>
          </a:p>
          <a:p>
            <a:r>
              <a:rPr lang="en-US" b="1" dirty="0" smtClean="0"/>
              <a:t>Where </a:t>
            </a:r>
            <a:r>
              <a:rPr lang="en-US" b="1" dirty="0"/>
              <a:t>is </a:t>
            </a:r>
            <a:r>
              <a:rPr lang="en-US" b="1" dirty="0" smtClean="0"/>
              <a:t>your </a:t>
            </a:r>
            <a:r>
              <a:rPr lang="en-US" b="1" dirty="0"/>
              <a:t>team now? </a:t>
            </a:r>
            <a:endParaRPr lang="en-US" b="1" dirty="0" smtClean="0"/>
          </a:p>
          <a:p>
            <a:pPr lvl="1"/>
            <a:r>
              <a:rPr lang="en-US" dirty="0" smtClean="0"/>
              <a:t>What is your team </a:t>
            </a:r>
            <a:r>
              <a:rPr lang="en-US" dirty="0"/>
              <a:t>currently doing, learning about, </a:t>
            </a:r>
            <a:r>
              <a:rPr lang="en-US" dirty="0" smtClean="0"/>
              <a:t>			</a:t>
            </a:r>
            <a:r>
              <a:rPr lang="en-US" dirty="0"/>
              <a:t> </a:t>
            </a:r>
            <a:r>
              <a:rPr lang="en-US" dirty="0" smtClean="0"/>
              <a:t>         or implementing? </a:t>
            </a:r>
            <a:endParaRPr lang="en-US" b="1" dirty="0" smtClean="0"/>
          </a:p>
          <a:p>
            <a:r>
              <a:rPr lang="en-US" b="1" dirty="0" smtClean="0"/>
              <a:t>Where </a:t>
            </a:r>
            <a:r>
              <a:rPr lang="en-US" b="1" dirty="0"/>
              <a:t>is </a:t>
            </a:r>
            <a:r>
              <a:rPr lang="en-US" b="1" dirty="0" smtClean="0"/>
              <a:t>your </a:t>
            </a:r>
            <a:r>
              <a:rPr lang="en-US" b="1" dirty="0"/>
              <a:t>team going? </a:t>
            </a:r>
            <a:endParaRPr lang="en-US" b="1" dirty="0" smtClean="0"/>
          </a:p>
          <a:p>
            <a:pPr lvl="1"/>
            <a:r>
              <a:rPr lang="en-US" dirty="0" smtClean="0"/>
              <a:t>What </a:t>
            </a:r>
            <a:r>
              <a:rPr lang="en-US" dirty="0"/>
              <a:t>is your vision and long-term goals for </a:t>
            </a:r>
            <a:r>
              <a:rPr lang="en-US" dirty="0" smtClean="0"/>
              <a:t>				      your </a:t>
            </a:r>
            <a:r>
              <a:rPr lang="en-US" dirty="0"/>
              <a:t>building? </a:t>
            </a:r>
            <a:endParaRPr lang="en-US" dirty="0" smtClean="0"/>
          </a:p>
          <a:p>
            <a:pPr lvl="1"/>
            <a:r>
              <a:rPr lang="en-US" dirty="0" smtClean="0"/>
              <a:t>What </a:t>
            </a:r>
            <a:r>
              <a:rPr lang="en-US" dirty="0"/>
              <a:t>will STEM/STEAM programming look like </a:t>
            </a:r>
            <a:r>
              <a:rPr lang="en-US" dirty="0" smtClean="0"/>
              <a:t>				           in </a:t>
            </a:r>
            <a:r>
              <a:rPr lang="en-US" dirty="0"/>
              <a:t>the next 5- 10 years?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158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in with your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poster paper provided  to answer these three questions for you or your team:</a:t>
            </a:r>
          </a:p>
          <a:p>
            <a:r>
              <a:rPr lang="en-US" b="1" i="1" dirty="0" smtClean="0"/>
              <a:t>Where have we been as a STEM school?</a:t>
            </a:r>
          </a:p>
          <a:p>
            <a:r>
              <a:rPr lang="en-US" b="1" i="1" dirty="0" smtClean="0"/>
              <a:t>Where are we now as a STEM school?</a:t>
            </a:r>
          </a:p>
          <a:p>
            <a:r>
              <a:rPr lang="en-US" b="1" i="1" dirty="0" smtClean="0"/>
              <a:t>Where are we planning to be in 5 years as a STEM school?</a:t>
            </a:r>
          </a:p>
          <a:p>
            <a:endParaRPr lang="en-US" dirty="0"/>
          </a:p>
        </p:txBody>
      </p:sp>
      <p:pic>
        <p:nvPicPr>
          <p:cNvPr id="5" name="Picture 4" descr="IMG_27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966" y="4692154"/>
            <a:ext cx="4530845" cy="194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34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Varying stages of STEM implementation</a:t>
            </a:r>
          </a:p>
          <a:p>
            <a:r>
              <a:rPr lang="en-US" dirty="0" smtClean="0"/>
              <a:t>Changes occurring over time due to financial resources, curriculum and staff changes</a:t>
            </a:r>
          </a:p>
          <a:p>
            <a:r>
              <a:rPr lang="en-US" dirty="0" smtClean="0"/>
              <a:t>Varying degrees of integration and collaboration among faculty</a:t>
            </a:r>
          </a:p>
          <a:p>
            <a:r>
              <a:rPr lang="en-US" dirty="0" smtClean="0"/>
              <a:t>STEM certification of faculty and discussion of “highly qualified”</a:t>
            </a:r>
          </a:p>
          <a:p>
            <a:r>
              <a:rPr lang="en-US" dirty="0" smtClean="0"/>
              <a:t>Shared perceptions of how </a:t>
            </a:r>
            <a:r>
              <a:rPr lang="en-US" dirty="0" smtClean="0"/>
              <a:t>to move </a:t>
            </a:r>
            <a:r>
              <a:rPr lang="en-US" dirty="0" smtClean="0"/>
              <a:t>forward with STEM </a:t>
            </a:r>
            <a:r>
              <a:rPr lang="en-US" dirty="0" smtClean="0"/>
              <a:t>teaching </a:t>
            </a:r>
            <a:r>
              <a:rPr lang="en-US" dirty="0" smtClean="0"/>
              <a:t>&amp; 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541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Similarities in where STEM schools have been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Commitment to inquiry based science and engineering curriculum, materials and kits:</a:t>
            </a:r>
          </a:p>
          <a:p>
            <a:pPr lvl="1"/>
            <a:r>
              <a:rPr lang="en-US" dirty="0" smtClean="0"/>
              <a:t>Full Option Science System - </a:t>
            </a:r>
            <a:r>
              <a:rPr lang="en-US" b="1" dirty="0" smtClean="0"/>
              <a:t>FOSS</a:t>
            </a:r>
            <a:r>
              <a:rPr lang="en-US" dirty="0" smtClean="0"/>
              <a:t>, </a:t>
            </a:r>
            <a:r>
              <a:rPr lang="en-US" b="1" dirty="0" smtClean="0"/>
              <a:t>InSciEdOut</a:t>
            </a:r>
            <a:r>
              <a:rPr lang="en-US" dirty="0" smtClean="0"/>
              <a:t>-(Zebra Fish in the classroom)</a:t>
            </a:r>
          </a:p>
          <a:p>
            <a:pPr lvl="1"/>
            <a:r>
              <a:rPr lang="en-US" dirty="0" smtClean="0"/>
              <a:t>Project Lead the Way -</a:t>
            </a:r>
            <a:r>
              <a:rPr lang="en-US" b="1" dirty="0" smtClean="0"/>
              <a:t>PLTW</a:t>
            </a:r>
            <a:r>
              <a:rPr lang="en-US" dirty="0" smtClean="0"/>
              <a:t>, Engineering is Elementary -</a:t>
            </a:r>
            <a:r>
              <a:rPr lang="en-US" b="1" dirty="0" smtClean="0"/>
              <a:t>EiE</a:t>
            </a:r>
            <a:r>
              <a:rPr lang="en-US" dirty="0" smtClean="0"/>
              <a:t> &amp; Robotics kits</a:t>
            </a:r>
          </a:p>
          <a:p>
            <a:r>
              <a:rPr lang="en-US" dirty="0" smtClean="0"/>
              <a:t>Professional development for classroom teachers:</a:t>
            </a:r>
          </a:p>
          <a:p>
            <a:pPr lvl="1"/>
            <a:r>
              <a:rPr lang="en-US" dirty="0" smtClean="0"/>
              <a:t>National Center for STEM Elementary Education - </a:t>
            </a:r>
            <a:r>
              <a:rPr lang="en-US" b="1" dirty="0" smtClean="0"/>
              <a:t>NCSEE</a:t>
            </a:r>
          </a:p>
          <a:p>
            <a:pPr lvl="1"/>
            <a:r>
              <a:rPr lang="en-US" dirty="0" smtClean="0"/>
              <a:t>Hamline University </a:t>
            </a:r>
            <a:r>
              <a:rPr lang="mr-IN" dirty="0" smtClean="0"/>
              <a:t>–</a:t>
            </a:r>
            <a:r>
              <a:rPr lang="en-US" dirty="0" smtClean="0"/>
              <a:t> Lee Schmitt</a:t>
            </a:r>
          </a:p>
          <a:p>
            <a:pPr lvl="1"/>
            <a:r>
              <a:rPr lang="en-US" dirty="0" smtClean="0"/>
              <a:t>U of M STEM Education Center</a:t>
            </a:r>
          </a:p>
          <a:p>
            <a:pPr lvl="1"/>
            <a:r>
              <a:rPr lang="en-US" dirty="0" smtClean="0"/>
              <a:t>Jeffers Foundation </a:t>
            </a:r>
            <a:r>
              <a:rPr lang="mr-IN" dirty="0" smtClean="0"/>
              <a:t>–</a:t>
            </a:r>
            <a:r>
              <a:rPr lang="en-US" dirty="0" smtClean="0"/>
              <a:t> Outdoor/Environmental Education</a:t>
            </a:r>
          </a:p>
          <a:p>
            <a:r>
              <a:rPr lang="en-US" dirty="0" smtClean="0"/>
              <a:t>Integration of technology either 1-1 or 1-classroom</a:t>
            </a:r>
          </a:p>
          <a:p>
            <a:pPr lvl="1"/>
            <a:r>
              <a:rPr lang="en-US" dirty="0" smtClean="0"/>
              <a:t>1-1 iPads, Chromebooks or classroom carts of laptops</a:t>
            </a:r>
          </a:p>
          <a:p>
            <a:r>
              <a:rPr lang="en-US" dirty="0" smtClean="0"/>
              <a:t>Special activities, events or programs at school</a:t>
            </a:r>
          </a:p>
          <a:p>
            <a:pPr lvl="1"/>
            <a:r>
              <a:rPr lang="en-US" dirty="0" smtClean="0"/>
              <a:t>STEM fairs/STEM nights</a:t>
            </a:r>
          </a:p>
          <a:p>
            <a:pPr lvl="1"/>
            <a:r>
              <a:rPr lang="en-US" dirty="0" smtClean="0"/>
              <a:t>Engineering challenge days/events</a:t>
            </a:r>
          </a:p>
          <a:p>
            <a:pPr lvl="1"/>
            <a:r>
              <a:rPr lang="en-US" dirty="0" smtClean="0"/>
              <a:t>Advanced classes in science, technology, engineering and math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0936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STEM ed. is now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Focus on development of STEM/STEAM/ESTEM teaching and learning</a:t>
            </a:r>
          </a:p>
          <a:p>
            <a:pPr lvl="1"/>
            <a:r>
              <a:rPr lang="en-US" dirty="0" smtClean="0"/>
              <a:t>Creating vision &amp; mission or belief statements</a:t>
            </a:r>
          </a:p>
          <a:p>
            <a:pPr lvl="1"/>
            <a:r>
              <a:rPr lang="en-US" dirty="0" smtClean="0"/>
              <a:t>Creating shared planning time for teacher teams-curriculum integration</a:t>
            </a:r>
          </a:p>
          <a:p>
            <a:pPr lvl="1"/>
            <a:r>
              <a:rPr lang="en-US" dirty="0" smtClean="0"/>
              <a:t>Building flexible programs/classes/curriculum schedules</a:t>
            </a:r>
          </a:p>
          <a:p>
            <a:pPr lvl="1"/>
            <a:r>
              <a:rPr lang="en-US" dirty="0" smtClean="0"/>
              <a:t>Building collaborative teacher teams that include specialists </a:t>
            </a:r>
          </a:p>
          <a:p>
            <a:pPr lvl="1"/>
            <a:r>
              <a:rPr lang="en-US" dirty="0" smtClean="0"/>
              <a:t>Providing students voice and choice in lessons, classroom environment &amp; instruction</a:t>
            </a:r>
          </a:p>
          <a:p>
            <a:r>
              <a:rPr lang="en-US" dirty="0" smtClean="0"/>
              <a:t>Building community partnerships</a:t>
            </a:r>
          </a:p>
          <a:p>
            <a:pPr lvl="1"/>
            <a:r>
              <a:rPr lang="en-US" dirty="0" smtClean="0"/>
              <a:t>Publish effective STEM teaching and learning practices through participation in state, regional and national conferences</a:t>
            </a:r>
          </a:p>
          <a:p>
            <a:pPr lvl="1"/>
            <a:r>
              <a:rPr lang="en-US" dirty="0" smtClean="0"/>
              <a:t>Engagement with post secondary institutions through student teacher partnerships and continuing education.</a:t>
            </a:r>
          </a:p>
          <a:p>
            <a:r>
              <a:rPr lang="en-US" dirty="0" smtClean="0"/>
              <a:t>Building capacity of teachers and students</a:t>
            </a:r>
          </a:p>
          <a:p>
            <a:pPr lvl="1"/>
            <a:r>
              <a:rPr lang="en-US" dirty="0" smtClean="0"/>
              <a:t>Development of leadership cohorts of teachers</a:t>
            </a:r>
          </a:p>
          <a:p>
            <a:pPr lvl="1"/>
            <a:r>
              <a:rPr lang="en-US" dirty="0" smtClean="0"/>
              <a:t>Instructional support with onsite instructional coaching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15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6663</TotalTime>
  <Words>885</Words>
  <Application>Microsoft Macintosh PowerPoint</Application>
  <PresentationFormat>On-screen Show (4:3)</PresentationFormat>
  <Paragraphs>112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Southern MN STEM Leadership Symposium, 2018</vt:lpstr>
      <vt:lpstr>STEM is about engaging students in interdisciplinary, problem solving. </vt:lpstr>
      <vt:lpstr>The STEM/STEAM Acronym</vt:lpstr>
      <vt:lpstr>Participants in first annual STEM Leaders Symposium</vt:lpstr>
      <vt:lpstr>Purpose &amp; Essential Questions</vt:lpstr>
      <vt:lpstr>Check in with your team</vt:lpstr>
      <vt:lpstr>Quick Summary</vt:lpstr>
      <vt:lpstr>Similarities in where STEM schools have been</vt:lpstr>
      <vt:lpstr>Where STEM ed. is now…</vt:lpstr>
      <vt:lpstr>Where we are now cont.</vt:lpstr>
      <vt:lpstr>Where we want to go…</vt:lpstr>
      <vt:lpstr>Next steps</vt:lpstr>
      <vt:lpstr>Questions?</vt:lpstr>
    </vt:vector>
  </TitlesOfParts>
  <Company>Owatonna Senior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Changing: Seeing the Impact of STEM Education in Owatonna Public Schools</dc:title>
  <dc:creator>Thomas Meagher</dc:creator>
  <cp:lastModifiedBy>Thomas Meagher</cp:lastModifiedBy>
  <cp:revision>109</cp:revision>
  <dcterms:created xsi:type="dcterms:W3CDTF">2017-05-09T14:39:47Z</dcterms:created>
  <dcterms:modified xsi:type="dcterms:W3CDTF">2018-04-09T17:55:35Z</dcterms:modified>
</cp:coreProperties>
</file>