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58" r:id="rId3"/>
    <p:sldId id="259" r:id="rId4"/>
    <p:sldId id="260" r:id="rId5"/>
    <p:sldId id="267" r:id="rId6"/>
    <p:sldId id="263" r:id="rId7"/>
    <p:sldId id="264" r:id="rId8"/>
    <p:sldId id="265" r:id="rId9"/>
    <p:sldId id="261" r:id="rId10"/>
    <p:sldId id="268" r:id="rId11"/>
    <p:sldId id="269" r:id="rId12"/>
    <p:sldId id="270" r:id="rId13"/>
    <p:sldId id="271" r:id="rId14"/>
    <p:sldId id="285" r:id="rId15"/>
    <p:sldId id="266" r:id="rId16"/>
    <p:sldId id="288" r:id="rId17"/>
    <p:sldId id="290" r:id="rId18"/>
    <p:sldId id="291" r:id="rId19"/>
    <p:sldId id="294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06" autoAdjust="0"/>
  </p:normalViewPr>
  <p:slideViewPr>
    <p:cSldViewPr snapToGrid="0" snapToObjects="1">
      <p:cViewPr>
        <p:scale>
          <a:sx n="94" d="100"/>
          <a:sy n="94" d="100"/>
        </p:scale>
        <p:origin x="-120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F287-1436-E349-8D5D-A56D2C3C2B1F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537E-E943-8A4A-BF28-73B6E2A6FF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F287-1436-E349-8D5D-A56D2C3C2B1F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537E-E943-8A4A-BF28-73B6E2A6FF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9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F287-1436-E349-8D5D-A56D2C3C2B1F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537E-E943-8A4A-BF28-73B6E2A6FF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2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F287-1436-E349-8D5D-A56D2C3C2B1F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537E-E943-8A4A-BF28-73B6E2A6FF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2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F287-1436-E349-8D5D-A56D2C3C2B1F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537E-E943-8A4A-BF28-73B6E2A6FF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0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F287-1436-E349-8D5D-A56D2C3C2B1F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537E-E943-8A4A-BF28-73B6E2A6FF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2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F287-1436-E349-8D5D-A56D2C3C2B1F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537E-E943-8A4A-BF28-73B6E2A6FF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F287-1436-E349-8D5D-A56D2C3C2B1F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537E-E943-8A4A-BF28-73B6E2A6FF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F287-1436-E349-8D5D-A56D2C3C2B1F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537E-E943-8A4A-BF28-73B6E2A6FF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8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F287-1436-E349-8D5D-A56D2C3C2B1F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537E-E943-8A4A-BF28-73B6E2A6FF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8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F287-1436-E349-8D5D-A56D2C3C2B1F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537E-E943-8A4A-BF28-73B6E2A6FF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F287-1436-E349-8D5D-A56D2C3C2B1F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3537E-E943-8A4A-BF28-73B6E2A6FF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1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utlier.uchicago.edu/s3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05" y="1078705"/>
            <a:ext cx="9022395" cy="1472184"/>
          </a:xfrm>
        </p:spPr>
        <p:txBody>
          <a:bodyPr>
            <a:normAutofit/>
          </a:bodyPr>
          <a:lstStyle/>
          <a:p>
            <a:r>
              <a:rPr lang="en-US" sz="4800" b="1" i="1" dirty="0">
                <a:latin typeface="Avenir Black Oblique"/>
                <a:cs typeface="Avenir Black Oblique"/>
              </a:rPr>
              <a:t>STEMify Your </a:t>
            </a:r>
            <a:r>
              <a:rPr lang="en-US" sz="4800" b="1" i="1" dirty="0" smtClean="0">
                <a:latin typeface="Avenir Black Oblique"/>
                <a:cs typeface="Avenir Black Oblique"/>
              </a:rPr>
              <a:t>Teaching</a:t>
            </a:r>
            <a:br>
              <a:rPr lang="en-US" sz="4800" b="1" i="1" dirty="0" smtClean="0">
                <a:latin typeface="Avenir Black Oblique"/>
                <a:cs typeface="Avenir Black Oblique"/>
              </a:rPr>
            </a:br>
            <a:r>
              <a:rPr lang="en-US" sz="2200" dirty="0" smtClean="0">
                <a:latin typeface="Avenir Black Oblique"/>
                <a:cs typeface="Avenir Black Oblique"/>
              </a:rPr>
              <a:t>Best </a:t>
            </a:r>
            <a:r>
              <a:rPr lang="en-US" sz="2200" dirty="0">
                <a:latin typeface="Avenir Black Oblique"/>
                <a:cs typeface="Avenir Black Oblique"/>
              </a:rPr>
              <a:t>Practices of STEM Education in Your Classroom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00633"/>
            <a:ext cx="9143999" cy="358432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b="1" i="1" dirty="0" smtClean="0"/>
              <a:t>Thomas Meagher, PhD</a:t>
            </a:r>
          </a:p>
          <a:p>
            <a:pPr algn="ctr"/>
            <a:r>
              <a:rPr lang="en-US" dirty="0" smtClean="0"/>
              <a:t>District STEM Education Coordinator</a:t>
            </a:r>
          </a:p>
          <a:p>
            <a:pPr algn="ctr"/>
            <a:endParaRPr lang="en-US" dirty="0" smtClean="0"/>
          </a:p>
          <a:p>
            <a:pPr algn="ctr"/>
            <a:r>
              <a:rPr lang="en-US" b="1" i="1" dirty="0" smtClean="0"/>
              <a:t>Michelle Simon</a:t>
            </a:r>
            <a:r>
              <a:rPr lang="en-US" dirty="0" smtClean="0"/>
              <a:t>, 1</a:t>
            </a:r>
            <a:r>
              <a:rPr lang="en-US" baseline="30000" dirty="0" smtClean="0"/>
              <a:t>st</a:t>
            </a:r>
            <a:r>
              <a:rPr lang="en-US" dirty="0" smtClean="0"/>
              <a:t> grade teacher McKinley Elementary STEM School</a:t>
            </a:r>
          </a:p>
          <a:p>
            <a:pPr algn="ctr"/>
            <a:r>
              <a:rPr lang="en-US" b="1" i="1" dirty="0" smtClean="0"/>
              <a:t>Kayla Davis</a:t>
            </a:r>
            <a:r>
              <a:rPr lang="en-US" dirty="0" smtClean="0"/>
              <a:t>, 3</a:t>
            </a:r>
            <a:r>
              <a:rPr lang="en-US" baseline="30000" dirty="0" smtClean="0"/>
              <a:t>rd</a:t>
            </a:r>
            <a:r>
              <a:rPr lang="en-US" dirty="0" smtClean="0"/>
              <a:t> grade McKinley Elementary STEM School</a:t>
            </a:r>
          </a:p>
          <a:p>
            <a:pPr algn="ctr"/>
            <a:r>
              <a:rPr lang="en-US" b="1" i="1" dirty="0" smtClean="0"/>
              <a:t>Libby Zeman</a:t>
            </a:r>
            <a:r>
              <a:rPr lang="en-US" dirty="0" smtClean="0"/>
              <a:t>, Literacy Instructional Coach McKinley Elementary STEM School</a:t>
            </a:r>
          </a:p>
          <a:p>
            <a:pPr algn="ctr"/>
            <a:r>
              <a:rPr lang="en-US" b="1" i="1" dirty="0" smtClean="0"/>
              <a:t>Josh Tolle</a:t>
            </a:r>
            <a:r>
              <a:rPr lang="en-US" dirty="0" smtClean="0"/>
              <a:t>, 6</a:t>
            </a:r>
            <a:r>
              <a:rPr lang="en-US" baseline="30000" dirty="0" smtClean="0"/>
              <a:t>th</a:t>
            </a:r>
            <a:r>
              <a:rPr lang="en-US" dirty="0" smtClean="0"/>
              <a:t> grade Willow Creek Environmental STEM (ESTEM) School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Owatonna Public Schools</a:t>
            </a:r>
          </a:p>
          <a:p>
            <a:pPr algn="ctr"/>
            <a:r>
              <a:rPr lang="en-US" dirty="0" smtClean="0"/>
              <a:t>Owatonna, MN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65621" y="4858730"/>
            <a:ext cx="2978380" cy="167533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498" y="63416"/>
            <a:ext cx="8184106" cy="73873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Palatino"/>
                <a:cs typeface="Palatino"/>
              </a:rPr>
              <a:t>What STEM means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Palatino"/>
                <a:cs typeface="Palatino"/>
              </a:rPr>
              <a:t>in Owatonna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Palatino"/>
              <a:cs typeface="Palatino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1109008"/>
            <a:ext cx="9144000" cy="5748992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Verdana" charset="0"/>
              </a:rPr>
              <a:t>Teaching of </a:t>
            </a:r>
            <a:r>
              <a:rPr lang="en-US" sz="2400" dirty="0" smtClean="0">
                <a:latin typeface="Verdana" charset="0"/>
              </a:rPr>
              <a:t>STEM emphasizes integrated lessons where </a:t>
            </a:r>
            <a:r>
              <a:rPr lang="en-US" sz="2400" dirty="0">
                <a:latin typeface="Verdana" charset="0"/>
              </a:rPr>
              <a:t>students solve problems and engineering </a:t>
            </a:r>
            <a:r>
              <a:rPr lang="en-US" sz="2400" dirty="0" smtClean="0">
                <a:latin typeface="Verdana" charset="0"/>
              </a:rPr>
              <a:t>challenges in all classes.</a:t>
            </a:r>
            <a:endParaRPr lang="en-US" sz="2400" dirty="0">
              <a:latin typeface="Verdana" charset="0"/>
            </a:endParaRP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Verdana" charset="0"/>
              </a:rPr>
              <a:t>STEM is embedded among </a:t>
            </a:r>
            <a:r>
              <a:rPr lang="en-US" sz="2400" dirty="0">
                <a:latin typeface="Verdana" charset="0"/>
              </a:rPr>
              <a:t>all subject </a:t>
            </a:r>
            <a:r>
              <a:rPr lang="en-US" sz="2400" dirty="0" smtClean="0">
                <a:latin typeface="Verdana" charset="0"/>
              </a:rPr>
              <a:t>areas where all students can learn rigorous academic subject matter.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Verdana" charset="0"/>
              </a:rPr>
              <a:t>Classes focus on students developing </a:t>
            </a:r>
            <a:r>
              <a:rPr lang="en-US" sz="2400" b="1" i="1" dirty="0">
                <a:latin typeface="Verdana" charset="0"/>
              </a:rPr>
              <a:t>growth-mindsets </a:t>
            </a:r>
            <a:r>
              <a:rPr lang="en-US" sz="2400" dirty="0">
                <a:latin typeface="Verdana" charset="0"/>
              </a:rPr>
              <a:t>and making mistakes is the launching point for real learning</a:t>
            </a:r>
            <a:r>
              <a:rPr lang="en-US" sz="2400" dirty="0" smtClean="0">
                <a:latin typeface="Verdana" charset="0"/>
              </a:rPr>
              <a:t>.</a:t>
            </a:r>
            <a:endParaRPr lang="en-US" sz="2400" dirty="0">
              <a:latin typeface="Verdana" charset="0"/>
            </a:endParaRP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Verdana" charset="0"/>
              </a:rPr>
              <a:t>Students recognize that </a:t>
            </a:r>
            <a:r>
              <a:rPr lang="en-US" sz="2400" dirty="0" smtClean="0">
                <a:latin typeface="Verdana" charset="0"/>
              </a:rPr>
              <a:t>lessons			 relate </a:t>
            </a:r>
            <a:r>
              <a:rPr lang="en-US" sz="2400" dirty="0">
                <a:latin typeface="Verdana" charset="0"/>
              </a:rPr>
              <a:t>to real world learning</a:t>
            </a:r>
            <a:r>
              <a:rPr lang="en-US" sz="2400" dirty="0" smtClean="0">
                <a:latin typeface="Verdana" charset="0"/>
              </a:rPr>
              <a:t>.</a:t>
            </a:r>
            <a:endParaRPr lang="en-US" sz="2400" b="1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3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23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3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/>
                <a:cs typeface="Palatino"/>
              </a:rPr>
              <a:t>Developing </a:t>
            </a:r>
            <a:r>
              <a:rPr lang="en-US" sz="3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/>
                <a:cs typeface="Palatino"/>
              </a:rPr>
              <a:t>an Owatonna STEM model</a:t>
            </a:r>
            <a:endParaRPr lang="en-US" sz="3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"/>
              <a:cs typeface="Palatino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95061" y="1451590"/>
            <a:ext cx="8095666" cy="4525963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Verdana" charset="0"/>
              </a:rPr>
              <a:t>Lessons are designed </a:t>
            </a:r>
            <a:r>
              <a:rPr lang="en-US" sz="2400" dirty="0" smtClean="0">
                <a:latin typeface="Verdana" charset="0"/>
              </a:rPr>
              <a:t>for using STEM notebooks/journals to promote: </a:t>
            </a:r>
            <a:r>
              <a:rPr lang="en-US" altLang="ja-JP" sz="2400" b="1" i="1" dirty="0" smtClean="0">
                <a:latin typeface="Verdana" charset="0"/>
              </a:rPr>
              <a:t>STEM </a:t>
            </a:r>
            <a:r>
              <a:rPr lang="en-US" altLang="ja-JP" sz="2400" b="1" i="1" dirty="0">
                <a:latin typeface="Verdana" charset="0"/>
              </a:rPr>
              <a:t>literacy &amp; STEM </a:t>
            </a:r>
            <a:r>
              <a:rPr lang="en-US" altLang="ja-JP" sz="2400" b="1" i="1" dirty="0" smtClean="0">
                <a:latin typeface="Verdana" charset="0"/>
              </a:rPr>
              <a:t>fluency 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Verdana" charset="0"/>
              </a:rPr>
              <a:t>However, shared </a:t>
            </a:r>
            <a:r>
              <a:rPr lang="en-US" sz="2400" b="1" i="1" dirty="0" smtClean="0">
                <a:latin typeface="Verdana" charset="0"/>
              </a:rPr>
              <a:t>STEM experience </a:t>
            </a:r>
            <a:r>
              <a:rPr lang="en-US" sz="2400" dirty="0">
                <a:latin typeface="Verdana" charset="0"/>
              </a:rPr>
              <a:t>is essential to develop literacy and </a:t>
            </a:r>
            <a:r>
              <a:rPr lang="en-US" sz="2400" dirty="0" smtClean="0">
                <a:latin typeface="Verdana" charset="0"/>
              </a:rPr>
              <a:t>fluency skills.</a:t>
            </a:r>
            <a:endParaRPr lang="en-US" sz="2400" dirty="0">
              <a:latin typeface="Verdana" charset="0"/>
            </a:endParaRP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Verdana" charset="0"/>
              </a:rPr>
              <a:t>We </a:t>
            </a:r>
            <a:r>
              <a:rPr lang="en-US" sz="2400" dirty="0">
                <a:latin typeface="Verdana" charset="0"/>
              </a:rPr>
              <a:t>want students to </a:t>
            </a:r>
            <a:r>
              <a:rPr lang="en-US" sz="2400" dirty="0" smtClean="0">
                <a:latin typeface="Verdana" charset="0"/>
              </a:rPr>
              <a:t>show-off their work</a:t>
            </a:r>
            <a:r>
              <a:rPr lang="en-US" altLang="ja-JP" sz="2400" dirty="0" smtClean="0">
                <a:latin typeface="Verdana" charset="0"/>
              </a:rPr>
              <a:t>. This </a:t>
            </a:r>
            <a:r>
              <a:rPr lang="en-US" altLang="ja-JP" sz="2400" dirty="0">
                <a:latin typeface="Verdana" charset="0"/>
              </a:rPr>
              <a:t>allows for </a:t>
            </a:r>
            <a:r>
              <a:rPr lang="en-US" altLang="ja-JP" sz="2400" dirty="0" smtClean="0">
                <a:latin typeface="Verdana" charset="0"/>
              </a:rPr>
              <a:t>multiple </a:t>
            </a:r>
            <a:r>
              <a:rPr lang="en-US" altLang="ja-JP" sz="2400" dirty="0">
                <a:latin typeface="Verdana" charset="0"/>
              </a:rPr>
              <a:t>forms </a:t>
            </a:r>
            <a:r>
              <a:rPr lang="en-US" altLang="ja-JP" sz="2400" dirty="0" smtClean="0">
                <a:latin typeface="Verdana" charset="0"/>
              </a:rPr>
              <a:t>of student dialogue </a:t>
            </a:r>
            <a:r>
              <a:rPr lang="en-US" altLang="ja-JP" sz="2400" dirty="0">
                <a:latin typeface="Verdana" charset="0"/>
              </a:rPr>
              <a:t>and </a:t>
            </a:r>
            <a:r>
              <a:rPr lang="en-US" altLang="ja-JP" sz="2400" dirty="0" smtClean="0">
                <a:latin typeface="Verdana" charset="0"/>
              </a:rPr>
              <a:t>publication.</a:t>
            </a:r>
            <a:endParaRPr lang="en-US" altLang="ja-JP" sz="2400" dirty="0">
              <a:latin typeface="Verdana" charset="0"/>
            </a:endParaRP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Verdana" charset="0"/>
              </a:rPr>
              <a:t>When </a:t>
            </a:r>
            <a:r>
              <a:rPr lang="en-US" sz="2400" dirty="0">
                <a:latin typeface="Verdana" charset="0"/>
              </a:rPr>
              <a:t>all these ideas </a:t>
            </a:r>
            <a:r>
              <a:rPr lang="en-US" sz="2400" dirty="0" smtClean="0">
                <a:latin typeface="Verdana" charset="0"/>
              </a:rPr>
              <a:t>are 			 combined a STEM teaching 			 and learning emerges</a:t>
            </a:r>
            <a:r>
              <a:rPr lang="en-US" sz="2400" dirty="0">
                <a:latin typeface="Verdana" charset="0"/>
              </a:rPr>
              <a:t>:</a:t>
            </a:r>
          </a:p>
        </p:txBody>
      </p:sp>
      <p:pic>
        <p:nvPicPr>
          <p:cNvPr id="5" name="Picture 4" descr="Screen Shot 2014-10-21 at 1.42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96" y="4674452"/>
            <a:ext cx="3865604" cy="2165596"/>
          </a:xfrm>
          <a:prstGeom prst="rect">
            <a:avLst/>
          </a:prstGeom>
          <a:effectLst>
            <a:outerShdw blurRad="50800" dist="38100" dir="1212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27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767265"/>
            <a:ext cx="9144000" cy="7477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/>
                <a:cs typeface="Palatino"/>
              </a:rPr>
              <a:t>A </a:t>
            </a:r>
            <a:r>
              <a:rPr lang="en-US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/>
                <a:cs typeface="Palatino"/>
              </a:rPr>
              <a:t>teaching/learning </a:t>
            </a:r>
            <a:r>
              <a:rPr lang="en-US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/>
                <a:cs typeface="Palatino"/>
              </a:rPr>
              <a:t>model for </a:t>
            </a:r>
            <a:r>
              <a:rPr lang="en-US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/>
                <a:cs typeface="Palatino"/>
              </a:rPr>
              <a:t>Owatonna STEM </a:t>
            </a:r>
            <a:r>
              <a:rPr lang="en-US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/>
                <a:cs typeface="Palatino"/>
              </a:rPr>
              <a:t>Schools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325962" y="840327"/>
            <a:ext cx="6723186" cy="4780525"/>
            <a:chOff x="1325962" y="840327"/>
            <a:chExt cx="6723186" cy="478052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0383" y="2395142"/>
              <a:ext cx="3149767" cy="32257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646843" y="3174723"/>
              <a:ext cx="1002701" cy="49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venir Black Oblique"/>
                  <a:cs typeface="Avenir Black Oblique"/>
                </a:rPr>
                <a:t>Do-it</a:t>
              </a:r>
              <a:endParaRPr lang="en-US" dirty="0">
                <a:latin typeface="Avenir Black Oblique"/>
                <a:cs typeface="Avenir Black Oblique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05266" y="3421586"/>
              <a:ext cx="1092494" cy="49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venir Black Oblique"/>
                  <a:cs typeface="Avenir Black Oblique"/>
                </a:rPr>
                <a:t>Say-it</a:t>
              </a:r>
              <a:endParaRPr lang="en-US" dirty="0">
                <a:latin typeface="Avenir Black Oblique"/>
                <a:cs typeface="Avenir Black Oblique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1880" y="4335755"/>
              <a:ext cx="1310038" cy="49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venir Black Oblique"/>
                  <a:cs typeface="Avenir Black Oblique"/>
                </a:rPr>
                <a:t>Read-it</a:t>
              </a:r>
              <a:endParaRPr lang="en-US" dirty="0">
                <a:latin typeface="Avenir Black Oblique"/>
                <a:cs typeface="Avenir Black Oblique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74355" y="4128072"/>
              <a:ext cx="1382659" cy="49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venir Black Oblique"/>
                  <a:cs typeface="Avenir Black Oblique"/>
                </a:rPr>
                <a:t>Write-it</a:t>
              </a:r>
              <a:endParaRPr lang="en-US" dirty="0">
                <a:latin typeface="Avenir Black Oblique"/>
                <a:cs typeface="Avenir Black Oblique"/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173267" y="1763206"/>
              <a:ext cx="5102254" cy="3546393"/>
            </a:xfrm>
            <a:prstGeom prst="triangle">
              <a:avLst/>
            </a:prstGeom>
            <a:noFill/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74085" y="1448838"/>
              <a:ext cx="2150917" cy="94630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venir Black Oblique"/>
                  <a:cs typeface="Avenir Black Oblique"/>
                </a:rPr>
                <a:t>STEM Experience</a:t>
              </a:r>
              <a:endParaRPr lang="en-US" sz="2000" dirty="0">
                <a:latin typeface="Avenir Black Oblique"/>
                <a:cs typeface="Avenir Black Oblique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19968" y="4624700"/>
              <a:ext cx="1638643" cy="94630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venir Black Oblique"/>
                  <a:cs typeface="Avenir Black Oblique"/>
                </a:rPr>
                <a:t>STEM </a:t>
              </a:r>
            </a:p>
            <a:p>
              <a:pPr algn="ctr"/>
              <a:r>
                <a:rPr lang="en-US" sz="2000" dirty="0" smtClean="0">
                  <a:latin typeface="Avenir Black Oblique"/>
                  <a:cs typeface="Avenir Black Oblique"/>
                </a:rPr>
                <a:t>Literacy</a:t>
              </a:r>
              <a:endParaRPr lang="en-US" sz="2000" dirty="0">
                <a:latin typeface="Avenir Black Oblique"/>
                <a:cs typeface="Avenir Black Oblique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29274" y="4560854"/>
              <a:ext cx="1547963" cy="94630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venir Black Oblique"/>
                  <a:cs typeface="Avenir Black Oblique"/>
                </a:rPr>
                <a:t>STEM </a:t>
              </a:r>
            </a:p>
            <a:p>
              <a:pPr algn="ctr"/>
              <a:r>
                <a:rPr lang="en-US" sz="2000" dirty="0" smtClean="0">
                  <a:latin typeface="Avenir Black Oblique"/>
                  <a:cs typeface="Avenir Black Oblique"/>
                </a:rPr>
                <a:t>Fluency</a:t>
              </a:r>
              <a:endParaRPr lang="en-US" sz="2000" dirty="0">
                <a:latin typeface="Avenir Black Oblique"/>
                <a:cs typeface="Avenir Black Oblique"/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1325962" y="840327"/>
              <a:ext cx="6723186" cy="4780524"/>
            </a:xfrm>
            <a:prstGeom prst="triangle">
              <a:avLst/>
            </a:prstGeom>
            <a:noFill/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 rot="542891">
              <a:off x="3224539" y="2528393"/>
              <a:ext cx="2932134" cy="288866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Pour">
                <a:avLst>
                  <a:gd name="adj1" fmla="val 10834989"/>
                  <a:gd name="adj2" fmla="val 87932"/>
                </a:avLst>
              </a:prstTxWarp>
              <a:spAutoFit/>
            </a:bodyPr>
            <a:lstStyle/>
            <a:p>
              <a:pPr algn="ctr"/>
              <a:r>
                <a:rPr lang="en-US" sz="800" i="1" cap="none" spc="0" dirty="0" smtClean="0">
                  <a:ln w="12700">
                    <a:noFill/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venir Black Oblique"/>
                </a:rPr>
                <a:t>        Show-it</a:t>
              </a:r>
              <a:r>
                <a:rPr lang="en-US" sz="800" i="1" dirty="0" smtClean="0">
                  <a:ln w="12700">
                    <a:noFill/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venir Black Oblique"/>
                </a:rPr>
                <a:t>        Show-it</a:t>
              </a:r>
              <a:r>
                <a:rPr lang="en-US" sz="800" i="1" dirty="0">
                  <a:ln w="12700">
                    <a:noFill/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venir Black Oblique"/>
                </a:rPr>
                <a:t> </a:t>
              </a:r>
              <a:r>
                <a:rPr lang="en-US" sz="800" i="1" dirty="0" smtClean="0">
                  <a:ln w="12700">
                    <a:noFill/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venir Black Oblique"/>
                </a:rPr>
                <a:t>       </a:t>
              </a:r>
              <a:r>
                <a:rPr lang="en-US" sz="800" i="1" cap="none" spc="0" dirty="0" smtClean="0">
                  <a:ln w="12700">
                    <a:noFill/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venir Black Oblique"/>
                </a:rPr>
                <a:t>Show-it						</a:t>
              </a:r>
              <a:endParaRPr lang="en-US" sz="800" i="1" cap="none" spc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 Obliq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9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37487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1F497D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Palatino"/>
                <a:cs typeface="Palatino"/>
              </a:rPr>
              <a:t>STEM model guides teaching and learning in all content areas such as:</a:t>
            </a:r>
            <a:endParaRPr lang="en-US" sz="3600" dirty="0">
              <a:solidFill>
                <a:srgbClr val="1F497D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400" b="1" dirty="0" smtClean="0"/>
              <a:t>Art &amp; Perpich Foundation</a:t>
            </a:r>
            <a:r>
              <a:rPr lang="en-US" dirty="0" smtClean="0"/>
              <a:t>: </a:t>
            </a:r>
            <a:r>
              <a:rPr lang="en-US" dirty="0"/>
              <a:t>Integration of Arts into STEM lessons at all grade levels</a:t>
            </a:r>
            <a:r>
              <a:rPr lang="en-US" dirty="0" smtClean="0"/>
              <a:t>.  Art teacher, Amanda Gislason, works closely with teachers K-5 to create integral art embedded STEM units. </a:t>
            </a:r>
          </a:p>
          <a:p>
            <a:r>
              <a:rPr lang="en-US" sz="3400" b="1" dirty="0" smtClean="0"/>
              <a:t>Environmental Education: </a:t>
            </a:r>
            <a:r>
              <a:rPr lang="en-US" sz="3400" dirty="0"/>
              <a:t>“ESTEM</a:t>
            </a:r>
            <a:r>
              <a:rPr lang="en-US" dirty="0"/>
              <a:t>”: Builds STEM learning on a foundation of environmental principles examining how society, culture and ecosystems interact.</a:t>
            </a:r>
          </a:p>
          <a:p>
            <a:r>
              <a:rPr lang="en-US" sz="3100" b="1" dirty="0"/>
              <a:t>Special Education</a:t>
            </a:r>
            <a:r>
              <a:rPr lang="en-US" dirty="0"/>
              <a:t>: Integrating STEM into IEP and inclusion learning creates opportunities for differentiation.</a:t>
            </a:r>
          </a:p>
          <a:p>
            <a:r>
              <a:rPr lang="en-US" sz="3100" b="1" dirty="0" smtClean="0"/>
              <a:t>ELL</a:t>
            </a:r>
            <a:r>
              <a:rPr lang="en-US" dirty="0" smtClean="0"/>
              <a:t>: Using STEM </a:t>
            </a:r>
            <a:r>
              <a:rPr lang="en-US" dirty="0"/>
              <a:t>experience </a:t>
            </a:r>
            <a:r>
              <a:rPr lang="en-US" dirty="0" smtClean="0"/>
              <a:t>for front loading </a:t>
            </a:r>
            <a:r>
              <a:rPr lang="en-US" dirty="0"/>
              <a:t>language </a:t>
            </a:r>
            <a:r>
              <a:rPr lang="en-US" dirty="0" smtClean="0"/>
              <a:t>development.</a:t>
            </a:r>
          </a:p>
          <a:p>
            <a:r>
              <a:rPr lang="en-US" sz="3100" b="1" dirty="0" smtClean="0"/>
              <a:t>NEXUS</a:t>
            </a:r>
            <a:r>
              <a:rPr lang="en-US" dirty="0" smtClean="0"/>
              <a:t>: Using STEM to address social &amp; racial achievement gaps in student learning.</a:t>
            </a:r>
            <a:endParaRPr lang="en-US" dirty="0"/>
          </a:p>
          <a:p>
            <a:r>
              <a:rPr lang="en-US" sz="2800" b="1" dirty="0"/>
              <a:t>PAGE</a:t>
            </a:r>
            <a:r>
              <a:rPr lang="en-US" sz="2800" dirty="0"/>
              <a:t>: Addressing gender equity </a:t>
            </a:r>
            <a:r>
              <a:rPr lang="en-US" sz="2800" dirty="0" smtClean="0"/>
              <a:t>through STEM teaching and learning.</a:t>
            </a:r>
            <a:endParaRPr lang="en-US" sz="2800" dirty="0"/>
          </a:p>
          <a:p>
            <a:r>
              <a:rPr lang="en-US" sz="3100" b="1" dirty="0" smtClean="0"/>
              <a:t>Physical Education &amp; Music: 			   </a:t>
            </a:r>
            <a:r>
              <a:rPr lang="en-US" dirty="0" smtClean="0"/>
              <a:t>incorporate incorporating science and engineering				      into lessons.</a:t>
            </a:r>
          </a:p>
        </p:txBody>
      </p:sp>
      <p:pic>
        <p:nvPicPr>
          <p:cNvPr id="5" name="Picture 4" descr="Screen Shot 2014-10-21 at 2.0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64100"/>
            <a:ext cx="3200400" cy="1993900"/>
          </a:xfrm>
          <a:prstGeom prst="rect">
            <a:avLst/>
          </a:prstGeom>
          <a:effectLst>
            <a:outerShdw blurRad="50800" dist="38100" dir="1326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6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719"/>
            <a:ext cx="9144000" cy="183001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STEM is about engaging </a:t>
            </a:r>
            <a:r>
              <a:rPr lang="en-US" sz="4000" dirty="0"/>
              <a:t>students in interdisciplinary</a:t>
            </a:r>
            <a:r>
              <a:rPr lang="en-US" sz="4000" dirty="0" smtClean="0"/>
              <a:t>, problem </a:t>
            </a:r>
            <a:r>
              <a:rPr lang="en-US" sz="4000" dirty="0"/>
              <a:t>solving.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43" y="2715505"/>
            <a:ext cx="8187409" cy="447180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Raising questions, </a:t>
            </a:r>
          </a:p>
          <a:p>
            <a:r>
              <a:rPr lang="en-US" b="1" dirty="0"/>
              <a:t>Searching for answers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Working in teams,</a:t>
            </a:r>
            <a:endParaRPr lang="en-US" b="1" dirty="0"/>
          </a:p>
          <a:p>
            <a:r>
              <a:rPr lang="en-US" b="1" dirty="0"/>
              <a:t>Arguing from evidence, </a:t>
            </a:r>
          </a:p>
          <a:p>
            <a:r>
              <a:rPr lang="en-US" b="1" dirty="0"/>
              <a:t>Creating </a:t>
            </a:r>
            <a:r>
              <a:rPr lang="en-US" b="1" dirty="0" smtClean="0"/>
              <a:t>solutions,</a:t>
            </a:r>
          </a:p>
          <a:p>
            <a:r>
              <a:rPr lang="en-US" b="1" dirty="0" smtClean="0"/>
              <a:t>Building connections with real world applications both indoor and outdoor</a:t>
            </a:r>
          </a:p>
          <a:p>
            <a:r>
              <a:rPr lang="en-US" b="1" dirty="0" smtClean="0"/>
              <a:t>Experiencing shared common experiences.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 descr="Screen Shot 2016-02-18 at 11.3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89" y="2466196"/>
            <a:ext cx="4071363" cy="2311270"/>
          </a:xfrm>
          <a:prstGeom prst="rect">
            <a:avLst/>
          </a:prstGeom>
          <a:effectLst>
            <a:outerShdw blurRad="50800" dist="38100" dir="1182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46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STEM Acronym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2941"/>
            <a:ext cx="9144000" cy="4409422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Reexamining STEM in the light of how effective teaching and learning occurs.</a:t>
            </a:r>
          </a:p>
          <a:p>
            <a:r>
              <a:rPr lang="en-US" sz="3600" b="1" dirty="0" smtClean="0"/>
              <a:t>S</a:t>
            </a:r>
            <a:r>
              <a:rPr lang="en-US" dirty="0" smtClean="0"/>
              <a:t>cientific thinking, questioning and investigating</a:t>
            </a:r>
          </a:p>
          <a:p>
            <a:r>
              <a:rPr lang="en-US" sz="3900" b="1" dirty="0" smtClean="0"/>
              <a:t>T</a:t>
            </a:r>
            <a:r>
              <a:rPr lang="en-US" dirty="0" smtClean="0"/>
              <a:t>echnology use and creation</a:t>
            </a:r>
          </a:p>
          <a:p>
            <a:r>
              <a:rPr lang="en-US" sz="3900" b="1" dirty="0" smtClean="0"/>
              <a:t>E</a:t>
            </a:r>
            <a:r>
              <a:rPr lang="en-US" dirty="0" smtClean="0"/>
              <a:t>ngineering design and problem solving</a:t>
            </a:r>
          </a:p>
          <a:p>
            <a:r>
              <a:rPr lang="en-US" sz="3900" b="1" dirty="0" smtClean="0"/>
              <a:t>M</a:t>
            </a:r>
            <a:r>
              <a:rPr lang="en-US" dirty="0" smtClean="0"/>
              <a:t>athematical computation, data analysis 			   and interpretation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400" b="1" i="1" dirty="0" smtClean="0"/>
              <a:t>	S+T+E+M=Learning</a:t>
            </a:r>
            <a:endParaRPr lang="en-US" sz="4400" b="1" i="1" dirty="0"/>
          </a:p>
        </p:txBody>
      </p:sp>
      <p:pic>
        <p:nvPicPr>
          <p:cNvPr id="4" name="Picture 3" descr="DSC077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35" y="3388756"/>
            <a:ext cx="2599765" cy="3469244"/>
          </a:xfrm>
          <a:prstGeom prst="rect">
            <a:avLst/>
          </a:prstGeom>
          <a:effectLst>
            <a:outerShdw blurRad="50800" dist="38100" dir="132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87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60" y="365538"/>
            <a:ext cx="865943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8 Elements of a STEM School</a:t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 smtClean="0">
                <a:hlinkClick r:id="rId2"/>
              </a:rPr>
              <a:t>University of Chicago STEM School Study, 2015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61" y="1658269"/>
            <a:ext cx="8153991" cy="4809099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Problem-based Learning </a:t>
            </a:r>
            <a:r>
              <a:rPr lang="en-US" sz="1800" dirty="0" smtClean="0"/>
              <a:t>–  Interdisciplinary Instruction, Student Reflection, Student Autonomy</a:t>
            </a:r>
          </a:p>
          <a:p>
            <a:r>
              <a:rPr lang="en-US" sz="1800" b="1" dirty="0" smtClean="0"/>
              <a:t>Rigorous Learning </a:t>
            </a:r>
            <a:r>
              <a:rPr lang="en-US" sz="1800" dirty="0" smtClean="0"/>
              <a:t>– Real-world Content, Staff-created Curricula, Cognitively Demanding Work</a:t>
            </a:r>
          </a:p>
          <a:p>
            <a:r>
              <a:rPr lang="en-US" sz="1800" b="1" dirty="0" smtClean="0"/>
              <a:t>School Community and Belonging </a:t>
            </a:r>
            <a:r>
              <a:rPr lang="en-US" sz="1800" dirty="0" smtClean="0"/>
              <a:t>– Atmosphere of Respect, Induction of New Students, Extracurricular Activities </a:t>
            </a:r>
          </a:p>
          <a:p>
            <a:r>
              <a:rPr lang="en-US" sz="1800" b="1" dirty="0" smtClean="0"/>
              <a:t>Career, Technology, and Life Skills </a:t>
            </a:r>
            <a:r>
              <a:rPr lang="en-US" sz="1800" dirty="0" smtClean="0"/>
              <a:t>– Early College Activities, Technology use by Students, Practice of Communication/Life Skills</a:t>
            </a:r>
          </a:p>
          <a:p>
            <a:r>
              <a:rPr lang="en-US" sz="1800" b="1" dirty="0" smtClean="0"/>
              <a:t>Personalization of Learning </a:t>
            </a:r>
            <a:r>
              <a:rPr lang="en-US" sz="1800" dirty="0" smtClean="0"/>
              <a:t>– Differentiation, Follow Student Interests, Use of Formative Assessments</a:t>
            </a:r>
          </a:p>
          <a:p>
            <a:r>
              <a:rPr lang="en-US" sz="1800" b="1" dirty="0" smtClean="0"/>
              <a:t>External Community</a:t>
            </a:r>
            <a:r>
              <a:rPr lang="en-US" sz="1800" dirty="0" smtClean="0"/>
              <a:t> – Community Presence, Service Learning, Teachers Sharing Practices</a:t>
            </a:r>
          </a:p>
          <a:p>
            <a:r>
              <a:rPr lang="en-US" sz="1800" b="1" dirty="0" smtClean="0"/>
              <a:t>Staff Foundations </a:t>
            </a:r>
            <a:r>
              <a:rPr lang="en-US" sz="1800" dirty="0" smtClean="0"/>
              <a:t>– Collaboration, Reflection, Leadership</a:t>
            </a:r>
          </a:p>
          <a:p>
            <a:r>
              <a:rPr lang="en-US" sz="1800" b="1" dirty="0" smtClean="0"/>
              <a:t>Essential Factors </a:t>
            </a:r>
            <a:r>
              <a:rPr lang="en-US" sz="1800" dirty="0" smtClean="0"/>
              <a:t>– Flexible/Open to Change, Representative Student Population, Professional Development</a:t>
            </a:r>
            <a:endParaRPr lang="en-US" sz="1800" cap="al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8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4800" dirty="0" smtClean="0"/>
              <a:t>How we design &amp; build effective STEM teaching &amp; learning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3579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 smtClean="0"/>
              <a:t>Teachers work in collaborative grade level teams </a:t>
            </a:r>
            <a:r>
              <a:rPr lang="en-US" dirty="0" smtClean="0"/>
              <a:t>with shared prep times (usually).</a:t>
            </a:r>
          </a:p>
          <a:p>
            <a:r>
              <a:rPr lang="en-US" b="1" i="1" dirty="0" smtClean="0"/>
              <a:t>Bi-weekly PLC meetings </a:t>
            </a:r>
            <a:r>
              <a:rPr lang="en-US" dirty="0" smtClean="0"/>
              <a:t>that focus on data collected from formative &amp; summative assessments.</a:t>
            </a:r>
          </a:p>
          <a:p>
            <a:r>
              <a:rPr lang="en-US" b="1" i="1" dirty="0" smtClean="0"/>
              <a:t>Sub-out days during the school year </a:t>
            </a:r>
            <a:r>
              <a:rPr lang="en-US" dirty="0" smtClean="0"/>
              <a:t>provide for </a:t>
            </a:r>
            <a:r>
              <a:rPr lang="en-US" dirty="0"/>
              <a:t>common </a:t>
            </a:r>
            <a:r>
              <a:rPr lang="en-US" dirty="0" smtClean="0"/>
              <a:t>&amp; creative planning</a:t>
            </a:r>
            <a:r>
              <a:rPr lang="en-US" dirty="0"/>
              <a:t> </a:t>
            </a:r>
            <a:r>
              <a:rPr lang="en-US" dirty="0" smtClean="0"/>
              <a:t>to “STEMify” our curriculum. </a:t>
            </a:r>
          </a:p>
          <a:p>
            <a:r>
              <a:rPr lang="en-US" b="1" i="1" dirty="0" smtClean="0"/>
              <a:t>Continual PD </a:t>
            </a:r>
            <a:r>
              <a:rPr lang="en-US" dirty="0" smtClean="0"/>
              <a:t>with resources such as Jeffers Foundation, Perpich Foundation for Arts Integration, National Center for STEM Elementary Education, &amp; University of MN STEM Education Center.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04" y="2202126"/>
            <a:ext cx="8138895" cy="465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14807"/>
            <a:ext cx="8042276" cy="133695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1F497D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Palatino"/>
                <a:cs typeface="Palatino"/>
              </a:rPr>
              <a:t>Questions?</a:t>
            </a:r>
            <a:endParaRPr lang="en-US" dirty="0">
              <a:solidFill>
                <a:srgbClr val="1F497D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48479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094203" cy="1026758"/>
          </a:xfrm>
        </p:spPr>
        <p:txBody>
          <a:bodyPr/>
          <a:lstStyle/>
          <a:p>
            <a:r>
              <a:rPr lang="en-US" sz="3600" dirty="0" smtClean="0"/>
              <a:t>Working with Owatonna STEM Teachers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471"/>
            <a:ext cx="770382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Four stations, each for different grade levels</a:t>
            </a:r>
          </a:p>
          <a:p>
            <a:r>
              <a:rPr lang="en-US" dirty="0" smtClean="0"/>
              <a:t>Teachers have brought materials from their classrooms to share and discuss</a:t>
            </a:r>
          </a:p>
          <a:p>
            <a:r>
              <a:rPr lang="en-US" dirty="0" smtClean="0"/>
              <a:t>Each station will be focused on discussion, question answering and dialogue:</a:t>
            </a:r>
          </a:p>
          <a:p>
            <a:pPr lvl="1"/>
            <a:r>
              <a:rPr lang="en-US" b="1" i="1" dirty="0" smtClean="0"/>
              <a:t>Michelle </a:t>
            </a:r>
            <a:r>
              <a:rPr lang="en-US" b="1" i="1" dirty="0"/>
              <a:t>Simon</a:t>
            </a:r>
            <a:r>
              <a:rPr lang="en-US" dirty="0"/>
              <a:t>, 1</a:t>
            </a:r>
            <a:r>
              <a:rPr lang="en-US" baseline="30000" dirty="0"/>
              <a:t>st</a:t>
            </a:r>
            <a:r>
              <a:rPr lang="en-US" dirty="0"/>
              <a:t> grade </a:t>
            </a:r>
            <a:r>
              <a:rPr lang="en-US" dirty="0" smtClean="0"/>
              <a:t>teacher: Focus group K-2 &amp; STEM Certification through the NCSEE @ St. Kate’s University</a:t>
            </a:r>
          </a:p>
          <a:p>
            <a:pPr lvl="1"/>
            <a:r>
              <a:rPr lang="en-US" b="1" i="1" dirty="0" smtClean="0"/>
              <a:t>Kayla </a:t>
            </a:r>
            <a:r>
              <a:rPr lang="en-US" b="1" i="1" dirty="0"/>
              <a:t>Davis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smtClean="0"/>
              <a:t>grade: Focus Group 3-4 &amp; Technology integration</a:t>
            </a:r>
          </a:p>
          <a:p>
            <a:pPr lvl="1"/>
            <a:r>
              <a:rPr lang="en-US" b="1" i="1" dirty="0" smtClean="0"/>
              <a:t>Libby </a:t>
            </a:r>
            <a:r>
              <a:rPr lang="en-US" b="1" i="1" dirty="0"/>
              <a:t>Zeman</a:t>
            </a:r>
            <a:r>
              <a:rPr lang="en-US" dirty="0"/>
              <a:t>, Literacy Instructional </a:t>
            </a:r>
            <a:r>
              <a:rPr lang="en-US" dirty="0" smtClean="0"/>
              <a:t>Coach: Focus group 4-5 &amp; Literacy K-5</a:t>
            </a:r>
          </a:p>
          <a:p>
            <a:pPr lvl="1"/>
            <a:r>
              <a:rPr lang="en-US" b="1" i="1" dirty="0" smtClean="0"/>
              <a:t>Josh </a:t>
            </a:r>
            <a:r>
              <a:rPr lang="en-US" b="1" i="1" dirty="0"/>
              <a:t>Tolle</a:t>
            </a:r>
            <a:r>
              <a:rPr lang="en-US" dirty="0"/>
              <a:t>, 6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grade: Focus group: </a:t>
            </a:r>
          </a:p>
          <a:p>
            <a:pPr marL="914400" lvl="2" indent="0">
              <a:buNone/>
            </a:pPr>
            <a:r>
              <a:rPr lang="en-US" dirty="0" smtClean="0"/>
              <a:t>6-8 Science, Literacy, Access &amp; Equity 		       through the Science Museum of Minnesota		           PAGE program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6-10-27 at 9.18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405" y="4466386"/>
            <a:ext cx="3162595" cy="2391614"/>
          </a:xfrm>
          <a:prstGeom prst="rect">
            <a:avLst/>
          </a:prstGeom>
          <a:effectLst>
            <a:outerShdw blurRad="50800" dist="38100" dir="126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73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39" y="4323567"/>
            <a:ext cx="3669145" cy="2213740"/>
          </a:xfrm>
          <a:prstGeom prst="rect">
            <a:avLst/>
          </a:prstGeom>
          <a:effectLst>
            <a:outerShdw blurRad="50800" dist="38100" dir="1866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79413"/>
            <a:ext cx="9143997" cy="812597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effectLst/>
              </a:rPr>
              <a:t>The status of STEM Education in MN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39" y="1475184"/>
            <a:ext cx="8133702" cy="46619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Results of how students taking the ACT fared based on interest and performance in STEM fields on 2015 ACT exams.</a:t>
            </a:r>
          </a:p>
          <a:p>
            <a:r>
              <a:rPr lang="en-US" dirty="0" smtClean="0"/>
              <a:t>Differences in student interest and academic performance shows more divergence when examined by ethnicity.</a:t>
            </a:r>
          </a:p>
          <a:p>
            <a:r>
              <a:rPr lang="en-US" dirty="0" smtClean="0"/>
              <a:t>Results of this study did not explore if students had 				previous schooling in STEM.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F497D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Palatino"/>
                <a:cs typeface="Palatino"/>
              </a:rPr>
              <a:t>Responses to student attitudes towards </a:t>
            </a:r>
            <a:br>
              <a:rPr lang="en-US" sz="3200" dirty="0" smtClean="0">
                <a:solidFill>
                  <a:srgbClr val="1F497D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Palatino"/>
                <a:cs typeface="Palatino"/>
              </a:rPr>
            </a:br>
            <a:r>
              <a:rPr lang="en-US" sz="3200" dirty="0" smtClean="0">
                <a:solidFill>
                  <a:srgbClr val="1F497D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Palatino"/>
                <a:cs typeface="Palatino"/>
              </a:rPr>
              <a:t>STEM Education survey</a:t>
            </a:r>
            <a:endParaRPr lang="en-US" sz="3200" dirty="0">
              <a:solidFill>
                <a:srgbClr val="1F497D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610" y="1847186"/>
            <a:ext cx="8153038" cy="4606197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b="1" dirty="0"/>
              <a:t>Mean scores from grades 4-8 for students responses of “Agree to Strongly Agree</a:t>
            </a:r>
            <a:r>
              <a:rPr lang="en-US" b="1" dirty="0" smtClean="0"/>
              <a:t>”:</a:t>
            </a:r>
            <a:endParaRPr lang="en-US" b="1" dirty="0"/>
          </a:p>
          <a:p>
            <a:r>
              <a:rPr lang="en-US" dirty="0"/>
              <a:t>“I am good at math” : 70.2% </a:t>
            </a:r>
            <a:endParaRPr lang="en-US" b="1" dirty="0"/>
          </a:p>
          <a:p>
            <a:r>
              <a:rPr lang="en-US" dirty="0"/>
              <a:t>“I know I can do well at science.”: 68.6%</a:t>
            </a:r>
            <a:endParaRPr lang="en-US" b="1" dirty="0"/>
          </a:p>
          <a:p>
            <a:r>
              <a:rPr lang="en-US" dirty="0"/>
              <a:t>“I believe I can be successful at engineering.”: 57.2%</a:t>
            </a:r>
            <a:endParaRPr lang="en-US" b="1" dirty="0"/>
          </a:p>
          <a:p>
            <a:r>
              <a:rPr lang="en-US" dirty="0"/>
              <a:t>“Knowing how to use math and science together will help me invent useful things.”: 66.9%</a:t>
            </a:r>
            <a:endParaRPr lang="en-US" b="1" dirty="0"/>
          </a:p>
          <a:p>
            <a:r>
              <a:rPr lang="en-US" dirty="0"/>
              <a:t>“I am confident that I can produce high quality work.”: 74.0</a:t>
            </a:r>
            <a:r>
              <a:rPr lang="en-US" dirty="0" smtClean="0"/>
              <a:t>%</a:t>
            </a:r>
          </a:p>
          <a:p>
            <a:r>
              <a:rPr lang="en-US" dirty="0"/>
              <a:t>“I can work well with students who are different from me.” 80.0%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46" y="299900"/>
            <a:ext cx="8135522" cy="89307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Minnesota College </a:t>
            </a:r>
            <a:r>
              <a:rPr lang="en-US" sz="4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Readiness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" y="1398218"/>
            <a:ext cx="4574024" cy="3681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663" y="2511841"/>
            <a:ext cx="4357110" cy="435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93" y="274638"/>
            <a:ext cx="8497496" cy="879853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MN ACT </a:t>
            </a:r>
            <a:r>
              <a:rPr lang="en-US" sz="4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data: ethnicity </a:t>
            </a:r>
            <a:r>
              <a:rPr lang="en-US" sz="4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&amp; gender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7790" y="4685250"/>
            <a:ext cx="880620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Key findings:</a:t>
            </a:r>
          </a:p>
          <a:p>
            <a:endParaRPr lang="en-US" sz="1400" b="1" dirty="0"/>
          </a:p>
          <a:p>
            <a:pPr marL="285750" indent="-285750">
              <a:buFont typeface="Arial"/>
              <a:buChar char="•"/>
            </a:pPr>
            <a:r>
              <a:rPr lang="en-US" sz="1400" b="1" dirty="0" smtClean="0"/>
              <a:t>Interest in STEM remains high, almost 49% of students taking ACT expressed interest.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/>
              <a:t>ACT Achievement levels are highest when </a:t>
            </a:r>
            <a:r>
              <a:rPr lang="en-US" sz="1400" b="1" dirty="0"/>
              <a:t>students </a:t>
            </a:r>
            <a:r>
              <a:rPr lang="en-US" sz="1400" b="1" dirty="0" smtClean="0"/>
              <a:t>have both </a:t>
            </a:r>
            <a:r>
              <a:rPr lang="en-US" sz="1400" b="1" dirty="0"/>
              <a:t>expressed and measured  </a:t>
            </a:r>
            <a:r>
              <a:rPr lang="en-US" sz="1400" b="1" dirty="0" smtClean="0"/>
              <a:t>interest in </a:t>
            </a:r>
            <a:r>
              <a:rPr lang="en-US" sz="1400" b="1" dirty="0"/>
              <a:t>STEM </a:t>
            </a:r>
            <a:r>
              <a:rPr lang="en-US" sz="1400" b="1" dirty="0" smtClean="0"/>
              <a:t>content.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/>
              <a:t>Female interest in STEM areas is high. 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/>
              <a:t>Achievement levels in math and science need to improve. 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/>
              <a:t>Interest in teaching STEM is declining, ACT is calling for well prepared STEM teachers!</a:t>
            </a:r>
            <a:endParaRPr lang="en-US" sz="1400" dirty="0" smtClean="0"/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8039"/>
            <a:ext cx="4400409" cy="3393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968" y="1154491"/>
            <a:ext cx="4410032" cy="356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9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31353" y="0"/>
            <a:ext cx="6109514" cy="6858000"/>
            <a:chOff x="1511300" y="0"/>
            <a:chExt cx="6109514" cy="6858000"/>
          </a:xfrm>
        </p:grpSpPr>
        <p:pic>
          <p:nvPicPr>
            <p:cNvPr id="5" name="Picture 4" descr="MN map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300" y="0"/>
              <a:ext cx="6109514" cy="6858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588000" y="4108824"/>
              <a:ext cx="1927412" cy="1001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32785" y="5532381"/>
              <a:ext cx="1102170" cy="145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673600" y="5575300"/>
              <a:ext cx="224124" cy="1979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3524729" y="5773237"/>
            <a:ext cx="937847" cy="779108"/>
          </a:xfrm>
          <a:prstGeom prst="ellipse">
            <a:avLst/>
          </a:prstGeom>
          <a:solidFill>
            <a:srgbClr val="FFFF00">
              <a:alpha val="16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98452" y="3211230"/>
            <a:ext cx="3845548" cy="272382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3080000" sx="87000" sy="87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Demographic data for Owatonna STEM Schools:</a:t>
            </a:r>
          </a:p>
          <a:p>
            <a:r>
              <a:rPr lang="en-US" dirty="0" smtClean="0"/>
              <a:t>African	11.7% </a:t>
            </a:r>
          </a:p>
          <a:p>
            <a:r>
              <a:rPr lang="en-US" dirty="0" smtClean="0"/>
              <a:t>Asian	1.6%</a:t>
            </a:r>
          </a:p>
          <a:p>
            <a:r>
              <a:rPr lang="en-US" dirty="0" smtClean="0"/>
              <a:t>Hispanic	12.1%</a:t>
            </a:r>
          </a:p>
          <a:p>
            <a:r>
              <a:rPr lang="en-US" dirty="0" smtClean="0"/>
              <a:t>White</a:t>
            </a:r>
            <a:r>
              <a:rPr lang="en-US" dirty="0"/>
              <a:t> </a:t>
            </a:r>
            <a:r>
              <a:rPr lang="en-US" dirty="0" smtClean="0"/>
              <a:t>	74.6% </a:t>
            </a:r>
          </a:p>
          <a:p>
            <a:endParaRPr lang="en-US" sz="900" dirty="0" smtClean="0"/>
          </a:p>
          <a:p>
            <a:r>
              <a:rPr lang="en-US" dirty="0" smtClean="0"/>
              <a:t>~ 15% English Language Learners</a:t>
            </a:r>
          </a:p>
          <a:p>
            <a:r>
              <a:rPr lang="en-US" dirty="0" smtClean="0"/>
              <a:t>~ 53% Free and Reduced Lunch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3281"/>
            <a:ext cx="9143999" cy="8099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Models of STEM Teaching &amp; </a:t>
            </a:r>
            <a:r>
              <a:rPr lang="en-US" sz="3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</a:t>
            </a:r>
            <a:r>
              <a:rPr lang="en-US" sz="3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earning</a:t>
            </a:r>
            <a:endParaRPr lang="en-US" sz="36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23" y="1635689"/>
            <a:ext cx="8134377" cy="9412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Science, technology, engineering and math are taught, but are separate subjects.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75971" y="2810933"/>
            <a:ext cx="2005548" cy="1676400"/>
            <a:chOff x="0" y="0"/>
            <a:chExt cx="1600200" cy="1485900"/>
          </a:xfrm>
        </p:grpSpPr>
        <p:sp>
          <p:nvSpPr>
            <p:cNvPr id="16" name="Oval 15"/>
            <p:cNvSpPr/>
            <p:nvPr/>
          </p:nvSpPr>
          <p:spPr>
            <a:xfrm>
              <a:off x="0" y="0"/>
              <a:ext cx="1600200" cy="1485900"/>
            </a:xfrm>
            <a:prstGeom prst="ellipse">
              <a:avLst/>
            </a:prstGeom>
            <a:solidFill>
              <a:srgbClr val="008000">
                <a:alpha val="26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Text Box 14"/>
            <p:cNvSpPr txBox="1"/>
            <p:nvPr/>
          </p:nvSpPr>
          <p:spPr>
            <a:xfrm>
              <a:off x="342900" y="571500"/>
              <a:ext cx="8001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ea typeface="ＭＳ 明朝"/>
                  <a:cs typeface="Times New Roman"/>
                </a:rPr>
                <a:t>Science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75971" y="4487333"/>
            <a:ext cx="2005548" cy="1676400"/>
            <a:chOff x="0" y="0"/>
            <a:chExt cx="1600200" cy="1485900"/>
          </a:xfrm>
        </p:grpSpPr>
        <p:sp>
          <p:nvSpPr>
            <p:cNvPr id="14" name="Oval 13"/>
            <p:cNvSpPr/>
            <p:nvPr/>
          </p:nvSpPr>
          <p:spPr>
            <a:xfrm>
              <a:off x="0" y="0"/>
              <a:ext cx="1600200" cy="148590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Text Box 15"/>
            <p:cNvSpPr txBox="1"/>
            <p:nvPr/>
          </p:nvSpPr>
          <p:spPr>
            <a:xfrm>
              <a:off x="228600" y="571500"/>
              <a:ext cx="11430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ea typeface="ＭＳ 明朝"/>
                  <a:cs typeface="Times New Roman"/>
                </a:rPr>
                <a:t>Engineering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81519" y="4487333"/>
            <a:ext cx="2005548" cy="1676400"/>
            <a:chOff x="0" y="0"/>
            <a:chExt cx="1600200" cy="1485900"/>
          </a:xfrm>
        </p:grpSpPr>
        <p:sp>
          <p:nvSpPr>
            <p:cNvPr id="12" name="Oval 11"/>
            <p:cNvSpPr/>
            <p:nvPr/>
          </p:nvSpPr>
          <p:spPr>
            <a:xfrm>
              <a:off x="0" y="0"/>
              <a:ext cx="1600200" cy="1485900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Text Box 16"/>
            <p:cNvSpPr txBox="1"/>
            <p:nvPr/>
          </p:nvSpPr>
          <p:spPr>
            <a:xfrm>
              <a:off x="457200" y="571500"/>
              <a:ext cx="8001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ea typeface="ＭＳ 明朝"/>
                  <a:cs typeface="Times New Roman"/>
                </a:rPr>
                <a:t>Math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81519" y="2810933"/>
            <a:ext cx="2005548" cy="1676400"/>
            <a:chOff x="0" y="0"/>
            <a:chExt cx="1600200" cy="1485900"/>
          </a:xfrm>
        </p:grpSpPr>
        <p:sp>
          <p:nvSpPr>
            <p:cNvPr id="10" name="Oval 9"/>
            <p:cNvSpPr/>
            <p:nvPr/>
          </p:nvSpPr>
          <p:spPr>
            <a:xfrm>
              <a:off x="0" y="0"/>
              <a:ext cx="1600200" cy="1485900"/>
            </a:xfrm>
            <a:prstGeom prst="ellipse">
              <a:avLst/>
            </a:prstGeom>
            <a:solidFill>
              <a:srgbClr val="3366FF">
                <a:alpha val="22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Text Box 17"/>
            <p:cNvSpPr txBox="1"/>
            <p:nvPr/>
          </p:nvSpPr>
          <p:spPr>
            <a:xfrm>
              <a:off x="228600" y="571500"/>
              <a:ext cx="10287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ea typeface="ＭＳ 明朝"/>
                  <a:cs typeface="Times New Roman"/>
                </a:rPr>
                <a:t>Technology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07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667"/>
            <a:ext cx="9143999" cy="880534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STEM subjects are integrated.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32343" y="1574799"/>
            <a:ext cx="3256616" cy="2850147"/>
            <a:chOff x="0" y="0"/>
            <a:chExt cx="1600200" cy="1485900"/>
          </a:xfrm>
        </p:grpSpPr>
        <p:sp>
          <p:nvSpPr>
            <p:cNvPr id="15" name="Oval 14"/>
            <p:cNvSpPr/>
            <p:nvPr/>
          </p:nvSpPr>
          <p:spPr>
            <a:xfrm>
              <a:off x="0" y="0"/>
              <a:ext cx="1600200" cy="1485900"/>
            </a:xfrm>
            <a:prstGeom prst="ellipse">
              <a:avLst/>
            </a:prstGeom>
            <a:solidFill>
              <a:srgbClr val="008000">
                <a:alpha val="1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Text Box 24"/>
            <p:cNvSpPr txBox="1"/>
            <p:nvPr/>
          </p:nvSpPr>
          <p:spPr>
            <a:xfrm>
              <a:off x="228600" y="342900"/>
              <a:ext cx="8001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ea typeface="ＭＳ 明朝"/>
                  <a:cs typeface="Times New Roman"/>
                </a:rPr>
                <a:t>Science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32343" y="2999872"/>
            <a:ext cx="3256616" cy="2850147"/>
            <a:chOff x="0" y="0"/>
            <a:chExt cx="1600200" cy="1485900"/>
          </a:xfrm>
        </p:grpSpPr>
        <p:sp>
          <p:nvSpPr>
            <p:cNvPr id="13" name="Oval 12"/>
            <p:cNvSpPr/>
            <p:nvPr/>
          </p:nvSpPr>
          <p:spPr>
            <a:xfrm>
              <a:off x="0" y="0"/>
              <a:ext cx="1600200" cy="1485900"/>
            </a:xfrm>
            <a:prstGeom prst="ellipse">
              <a:avLst/>
            </a:prstGeom>
            <a:solidFill>
              <a:srgbClr val="FF0000">
                <a:alpha val="2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Text Box 27"/>
            <p:cNvSpPr txBox="1"/>
            <p:nvPr/>
          </p:nvSpPr>
          <p:spPr>
            <a:xfrm>
              <a:off x="114300" y="800100"/>
              <a:ext cx="11430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ea typeface="ＭＳ 明朝"/>
                  <a:cs typeface="Times New Roman"/>
                </a:rPr>
                <a:t>Engineering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09952" y="3042429"/>
            <a:ext cx="3256616" cy="2850147"/>
            <a:chOff x="0" y="0"/>
            <a:chExt cx="1600200" cy="1485900"/>
          </a:xfrm>
        </p:grpSpPr>
        <p:sp>
          <p:nvSpPr>
            <p:cNvPr id="11" name="Oval 10"/>
            <p:cNvSpPr/>
            <p:nvPr/>
          </p:nvSpPr>
          <p:spPr>
            <a:xfrm>
              <a:off x="0" y="0"/>
              <a:ext cx="1600200" cy="1485900"/>
            </a:xfrm>
            <a:prstGeom prst="ellipse">
              <a:avLst/>
            </a:prstGeom>
            <a:solidFill>
              <a:srgbClr val="FFFF00">
                <a:alpha val="2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Text Box 30"/>
            <p:cNvSpPr txBox="1"/>
            <p:nvPr/>
          </p:nvSpPr>
          <p:spPr>
            <a:xfrm>
              <a:off x="571500" y="800100"/>
              <a:ext cx="8001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ea typeface="ＭＳ 明朝"/>
                  <a:cs typeface="Times New Roman"/>
                </a:rPr>
                <a:t>Math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09952" y="1574799"/>
            <a:ext cx="3256616" cy="2850147"/>
            <a:chOff x="0" y="0"/>
            <a:chExt cx="1600200" cy="1485900"/>
          </a:xfrm>
          <a:solidFill>
            <a:srgbClr val="3366FF">
              <a:alpha val="20000"/>
            </a:srgbClr>
          </a:solidFill>
        </p:grpSpPr>
        <p:sp>
          <p:nvSpPr>
            <p:cNvPr id="9" name="Oval 8"/>
            <p:cNvSpPr/>
            <p:nvPr/>
          </p:nvSpPr>
          <p:spPr>
            <a:xfrm>
              <a:off x="0" y="0"/>
              <a:ext cx="1600200" cy="14859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Text Box 33"/>
            <p:cNvSpPr txBox="1"/>
            <p:nvPr/>
          </p:nvSpPr>
          <p:spPr>
            <a:xfrm>
              <a:off x="571500" y="342900"/>
              <a:ext cx="10287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ea typeface="ＭＳ 明朝"/>
                  <a:cs typeface="Times New Roman"/>
                </a:rPr>
                <a:t>Technology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</p:grpSp>
      <p:sp>
        <p:nvSpPr>
          <p:cNvPr id="17" name="Text Box 46"/>
          <p:cNvSpPr txBox="1"/>
          <p:nvPr/>
        </p:nvSpPr>
        <p:spPr>
          <a:xfrm>
            <a:off x="4448299" y="3625851"/>
            <a:ext cx="84066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/>
                <a:ea typeface="ＭＳ 明朝"/>
                <a:cs typeface="Times New Roman"/>
              </a:rPr>
              <a:t>STEM</a:t>
            </a:r>
            <a:endParaRPr lang="en-US" sz="16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49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057" y="0"/>
            <a:ext cx="8128000" cy="83021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STEM is embedded in all subject areas</a:t>
            </a:r>
            <a:endParaRPr lang="en-US" sz="36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26639" y="3025425"/>
            <a:ext cx="3572933" cy="3307347"/>
            <a:chOff x="10154844" y="-1884"/>
            <a:chExt cx="3572933" cy="3307347"/>
          </a:xfrm>
        </p:grpSpPr>
        <p:sp>
          <p:nvSpPr>
            <p:cNvPr id="11" name="Oval 10"/>
            <p:cNvSpPr/>
            <p:nvPr/>
          </p:nvSpPr>
          <p:spPr>
            <a:xfrm>
              <a:off x="10154844" y="-1884"/>
              <a:ext cx="3572933" cy="3307347"/>
            </a:xfrm>
            <a:prstGeom prst="ellipse">
              <a:avLst/>
            </a:prstGeom>
            <a:solidFill>
              <a:srgbClr val="FFFF00">
                <a:alpha val="4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Text Box 30"/>
            <p:cNvSpPr txBox="1"/>
            <p:nvPr/>
          </p:nvSpPr>
          <p:spPr>
            <a:xfrm>
              <a:off x="11022174" y="334665"/>
              <a:ext cx="1786467" cy="470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ea typeface="ＭＳ 明朝"/>
                  <a:cs typeface="Times New Roman"/>
                </a:rPr>
                <a:t>Math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23271" y="1929167"/>
            <a:ext cx="4673600" cy="4477977"/>
            <a:chOff x="4324091" y="1274995"/>
            <a:chExt cx="4673600" cy="4477977"/>
          </a:xfrm>
        </p:grpSpPr>
        <p:sp>
          <p:nvSpPr>
            <p:cNvPr id="14" name="Oval 13"/>
            <p:cNvSpPr/>
            <p:nvPr/>
          </p:nvSpPr>
          <p:spPr>
            <a:xfrm>
              <a:off x="4324091" y="1274995"/>
              <a:ext cx="4673600" cy="4477977"/>
            </a:xfrm>
            <a:prstGeom prst="ellipse">
              <a:avLst/>
            </a:prstGeom>
            <a:solidFill>
              <a:srgbClr val="0000FF">
                <a:alpha val="2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Text Box 33"/>
            <p:cNvSpPr txBox="1"/>
            <p:nvPr/>
          </p:nvSpPr>
          <p:spPr>
            <a:xfrm>
              <a:off x="5813781" y="1717531"/>
              <a:ext cx="1586010" cy="369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ea typeface="ＭＳ 明朝"/>
                  <a:cs typeface="Times New Roman"/>
                </a:rPr>
                <a:t>Technology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3170" y="934935"/>
            <a:ext cx="6214532" cy="5791200"/>
            <a:chOff x="-5870686" y="181307"/>
            <a:chExt cx="6214532" cy="5791200"/>
          </a:xfrm>
        </p:grpSpPr>
        <p:sp>
          <p:nvSpPr>
            <p:cNvPr id="16" name="Oval 15"/>
            <p:cNvSpPr/>
            <p:nvPr/>
          </p:nvSpPr>
          <p:spPr>
            <a:xfrm>
              <a:off x="-5870686" y="181307"/>
              <a:ext cx="6214532" cy="5791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2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Text Box 33"/>
            <p:cNvSpPr txBox="1"/>
            <p:nvPr/>
          </p:nvSpPr>
          <p:spPr>
            <a:xfrm>
              <a:off x="-4231781" y="704816"/>
              <a:ext cx="3004457" cy="570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effectLst/>
                  <a:ea typeface="ＭＳ 明朝"/>
                  <a:cs typeface="Times New Roman"/>
                </a:rPr>
                <a:t>STEM Curriculum</a:t>
              </a:r>
              <a:endParaRPr lang="en-US" sz="2400" dirty="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25941" y="3706325"/>
            <a:ext cx="2958356" cy="2626447"/>
            <a:chOff x="1284768" y="4297643"/>
            <a:chExt cx="2958356" cy="2626447"/>
          </a:xfrm>
        </p:grpSpPr>
        <p:sp>
          <p:nvSpPr>
            <p:cNvPr id="5" name="Oval 4"/>
            <p:cNvSpPr/>
            <p:nvPr/>
          </p:nvSpPr>
          <p:spPr>
            <a:xfrm>
              <a:off x="1284768" y="4297643"/>
              <a:ext cx="2958356" cy="2626447"/>
            </a:xfrm>
            <a:prstGeom prst="ellipse">
              <a:avLst/>
            </a:prstGeom>
            <a:solidFill>
              <a:srgbClr val="008000">
                <a:alpha val="1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" name="Text Box 24"/>
            <p:cNvSpPr txBox="1"/>
            <p:nvPr/>
          </p:nvSpPr>
          <p:spPr>
            <a:xfrm>
              <a:off x="2313116" y="4759474"/>
              <a:ext cx="1170943" cy="18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ea typeface="ＭＳ 明朝"/>
                  <a:cs typeface="Times New Roman"/>
                </a:rPr>
                <a:t>Science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44716" y="4473449"/>
            <a:ext cx="2119468" cy="1806519"/>
            <a:chOff x="-391823" y="4853528"/>
            <a:chExt cx="2119468" cy="1806519"/>
          </a:xfrm>
        </p:grpSpPr>
        <p:sp>
          <p:nvSpPr>
            <p:cNvPr id="8" name="Oval 7"/>
            <p:cNvSpPr/>
            <p:nvPr/>
          </p:nvSpPr>
          <p:spPr>
            <a:xfrm>
              <a:off x="-391823" y="4853528"/>
              <a:ext cx="2119468" cy="1806519"/>
            </a:xfrm>
            <a:prstGeom prst="ellipse">
              <a:avLst/>
            </a:prstGeom>
            <a:solidFill>
              <a:srgbClr val="FF0000">
                <a:alpha val="2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" name="Text Box 27"/>
            <p:cNvSpPr txBox="1"/>
            <p:nvPr/>
          </p:nvSpPr>
          <p:spPr>
            <a:xfrm>
              <a:off x="-90374" y="5399628"/>
              <a:ext cx="1513906" cy="416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ea typeface="ＭＳ 明朝"/>
                  <a:cs typeface="Times New Roman"/>
                </a:rPr>
                <a:t>Engineering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8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0" y="583439"/>
            <a:ext cx="81530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position of STEM within science education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40" y="1726439"/>
            <a:ext cx="8153038" cy="48088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Nationally, there are multiple definitions of STEM education with no clear defined description.  However, researchers are calling for </a:t>
            </a:r>
            <a:r>
              <a:rPr lang="en-US" dirty="0" smtClean="0"/>
              <a:t>investigation </a:t>
            </a:r>
            <a:r>
              <a:rPr lang="en-US" dirty="0"/>
              <a:t>into integrated STEM Teaching and Learning (English, 2016; Weld et. al, 2015; Saxton et.al, 2013)</a:t>
            </a:r>
          </a:p>
          <a:p>
            <a:pPr>
              <a:lnSpc>
                <a:spcPct val="110000"/>
              </a:lnSpc>
            </a:pPr>
            <a:r>
              <a:rPr lang="en-US" dirty="0"/>
              <a:t>Since STEM educational initiatives are new for Minnesota schools, investigating their impact on teaching and learning is a bourgeoning field of research (Gibson &amp; Chase, 2002; Breiner, Harkness, Johnson &amp; Koehler, 2012).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It is important </a:t>
            </a:r>
            <a:r>
              <a:rPr lang="en-US" dirty="0"/>
              <a:t>to understand </a:t>
            </a:r>
            <a:r>
              <a:rPr lang="en-US" dirty="0" smtClean="0"/>
              <a:t>student </a:t>
            </a:r>
            <a:r>
              <a:rPr lang="en-US" dirty="0"/>
              <a:t>attitudes </a:t>
            </a:r>
            <a:r>
              <a:rPr lang="en-US" dirty="0" smtClean="0"/>
              <a:t>of how </a:t>
            </a:r>
            <a:r>
              <a:rPr lang="en-US" dirty="0"/>
              <a:t>they perceive the experience of learning through STEM and the impacts of collaborative inquiry and integrated science, technology, engineering and math curriculum (Matson, DeLoach, &amp; Pauly, </a:t>
            </a:r>
            <a:r>
              <a:rPr lang="en-US" dirty="0" smtClean="0"/>
              <a:t>2004; Becker &amp; Park, 2011).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</TotalTime>
  <Words>1206</Words>
  <Application>Microsoft Macintosh PowerPoint</Application>
  <PresentationFormat>On-screen Show (4:3)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STEMify Your Teaching Best Practices of STEM Education in Your Classroom</vt:lpstr>
      <vt:lpstr>The status of STEM Education in MN</vt:lpstr>
      <vt:lpstr>Minnesota College Readiness</vt:lpstr>
      <vt:lpstr>MN ACT data: ethnicity &amp; gender</vt:lpstr>
      <vt:lpstr>PowerPoint Presentation</vt:lpstr>
      <vt:lpstr>Models of STEM Teaching &amp; Learning</vt:lpstr>
      <vt:lpstr>STEM subjects are integrated.</vt:lpstr>
      <vt:lpstr>STEM is embedded in all subject areas</vt:lpstr>
      <vt:lpstr>The position of STEM within science education literature</vt:lpstr>
      <vt:lpstr>What STEM means in Owatonna</vt:lpstr>
      <vt:lpstr>Developing an Owatonna STEM model</vt:lpstr>
      <vt:lpstr>A teaching/learning model for Owatonna STEM Schools</vt:lpstr>
      <vt:lpstr>STEM model guides teaching and learning in all content areas such as:</vt:lpstr>
      <vt:lpstr>STEM is about engaging students in interdisciplinary, problem solving. </vt:lpstr>
      <vt:lpstr>The STEM Acronym</vt:lpstr>
      <vt:lpstr>8 Elements of a STEM School (University of Chicago STEM School Study, 2015)</vt:lpstr>
      <vt:lpstr>How we design &amp; build effective STEM teaching &amp; learning</vt:lpstr>
      <vt:lpstr>Questions?</vt:lpstr>
      <vt:lpstr>Working with Owatonna STEM Teachers</vt:lpstr>
      <vt:lpstr>Responses to student attitudes towards  STEM Education survey</vt:lpstr>
    </vt:vector>
  </TitlesOfParts>
  <Company>Owatonna Senior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Changing: What happens when we STEMify our schools.</dc:title>
  <dc:creator>Thomas Meagher</dc:creator>
  <cp:lastModifiedBy>Thomas Meagher</cp:lastModifiedBy>
  <cp:revision>52</cp:revision>
  <dcterms:created xsi:type="dcterms:W3CDTF">2016-10-25T17:58:37Z</dcterms:created>
  <dcterms:modified xsi:type="dcterms:W3CDTF">2016-10-27T18:42:45Z</dcterms:modified>
</cp:coreProperties>
</file>